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6.jpg" ContentType="image/jpeg"/>
  <Override PartName="/ppt/notesSlides/notesSlide7.xml" ContentType="application/vnd.openxmlformats-officedocument.presentationml.notesSlide+xml"/>
  <Override PartName="/ppt/media/image17.jpg" ContentType="image/jpeg"/>
  <Override PartName="/ppt/notesSlides/notesSlide8.xml" ContentType="application/vnd.openxmlformats-officedocument.presentationml.notesSlide+xml"/>
  <Override PartName="/ppt/media/image18.jpg" ContentType="image/jpeg"/>
  <Override PartName="/ppt/media/image19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0.jpg" ContentType="image/jpeg"/>
  <Override PartName="/ppt/notesSlides/notesSlide11.xml" ContentType="application/vnd.openxmlformats-officedocument.presentationml.notesSlide+xml"/>
  <Override PartName="/ppt/media/image21.jpg" ContentType="image/jpeg"/>
  <Override PartName="/ppt/notesSlides/notesSlide12.xml" ContentType="application/vnd.openxmlformats-officedocument.presentationml.notesSlide+xml"/>
  <Override PartName="/ppt/media/image22.jpg" ContentType="image/jpeg"/>
  <Override PartName="/ppt/media/image23.jpg" ContentType="image/jpeg"/>
  <Override PartName="/ppt/notesSlides/notesSlide13.xml" ContentType="application/vnd.openxmlformats-officedocument.presentationml.notesSlide+xml"/>
  <Override PartName="/ppt/media/image24.jpg" ContentType="image/jpeg"/>
  <Override PartName="/ppt/media/image25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6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27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28.jpg" ContentType="image/jpeg"/>
  <Override PartName="/ppt/notesSlides/notesSlide21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35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40.jpg" ContentType="image/jpeg"/>
  <Override PartName="/ppt/notesSlides/notesSlide29.xml" ContentType="application/vnd.openxmlformats-officedocument.presentationml.notesSlide+xml"/>
  <Override PartName="/ppt/media/image42.jpg" ContentType="image/jpeg"/>
  <Override PartName="/ppt/media/image43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51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58.jpg" ContentType="image/jpeg"/>
  <Override PartName="/ppt/media/image59.jpg" ContentType="image/jpeg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62.jpg" ContentType="image/jpeg"/>
  <Override PartName="/ppt/media/image63.jpg" ContentType="image/jpe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media/image69.jpg" ContentType="image/jpeg"/>
  <Override PartName="/ppt/media/image70.jpg" ContentType="image/jpeg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1122" r:id="rId2"/>
    <p:sldId id="2145706906" r:id="rId3"/>
    <p:sldId id="2145707017" r:id="rId4"/>
    <p:sldId id="2145707007" r:id="rId5"/>
    <p:sldId id="2145706926" r:id="rId6"/>
    <p:sldId id="2145707055" r:id="rId7"/>
    <p:sldId id="2145706960" r:id="rId8"/>
    <p:sldId id="2134805453" r:id="rId9"/>
    <p:sldId id="2145707048" r:id="rId10"/>
    <p:sldId id="2145707054" r:id="rId11"/>
    <p:sldId id="2145707008" r:id="rId12"/>
    <p:sldId id="2145707049" r:id="rId13"/>
    <p:sldId id="2145707050" r:id="rId14"/>
    <p:sldId id="2145707057" r:id="rId15"/>
    <p:sldId id="2145707051" r:id="rId16"/>
    <p:sldId id="2145707058" r:id="rId17"/>
    <p:sldId id="2145707059" r:id="rId18"/>
    <p:sldId id="2145707053" r:id="rId19"/>
    <p:sldId id="2145707052" r:id="rId20"/>
    <p:sldId id="2145707062" r:id="rId21"/>
    <p:sldId id="2145707063" r:id="rId22"/>
    <p:sldId id="2145707061" r:id="rId23"/>
    <p:sldId id="2145707014" r:id="rId24"/>
    <p:sldId id="2145707067" r:id="rId25"/>
    <p:sldId id="2145707069" r:id="rId26"/>
    <p:sldId id="2145707070" r:id="rId27"/>
    <p:sldId id="2145707068" r:id="rId28"/>
    <p:sldId id="2145707072" r:id="rId29"/>
    <p:sldId id="2145707073" r:id="rId30"/>
    <p:sldId id="2145707074" r:id="rId31"/>
    <p:sldId id="2145707071" r:id="rId32"/>
    <p:sldId id="2145707016" r:id="rId33"/>
    <p:sldId id="2145707065" r:id="rId34"/>
    <p:sldId id="2145707010" r:id="rId35"/>
    <p:sldId id="2145707011" r:id="rId36"/>
    <p:sldId id="2145707064" r:id="rId37"/>
    <p:sldId id="2145707012" r:id="rId38"/>
    <p:sldId id="2145707013" r:id="rId39"/>
    <p:sldId id="2145707060" r:id="rId40"/>
    <p:sldId id="2145707056" r:id="rId41"/>
    <p:sldId id="2145706927" r:id="rId42"/>
    <p:sldId id="2145707018" r:id="rId43"/>
    <p:sldId id="2145706707" r:id="rId44"/>
    <p:sldId id="2145706768" r:id="rId45"/>
    <p:sldId id="2145706801" r:id="rId46"/>
    <p:sldId id="2145707020" r:id="rId47"/>
    <p:sldId id="2145706887" r:id="rId48"/>
    <p:sldId id="2145707030" r:id="rId49"/>
    <p:sldId id="2145707040" r:id="rId50"/>
    <p:sldId id="2145707041" r:id="rId51"/>
    <p:sldId id="2145707019" r:id="rId52"/>
    <p:sldId id="2145707022" r:id="rId53"/>
    <p:sldId id="2145707023" r:id="rId54"/>
    <p:sldId id="2145707031" r:id="rId55"/>
    <p:sldId id="2145706874" r:id="rId56"/>
    <p:sldId id="2145706875" r:id="rId57"/>
    <p:sldId id="2145706876" r:id="rId58"/>
    <p:sldId id="2145707028" r:id="rId59"/>
    <p:sldId id="2145707042" r:id="rId60"/>
    <p:sldId id="2145707032" r:id="rId61"/>
    <p:sldId id="2145707029" r:id="rId62"/>
    <p:sldId id="2145707043" r:id="rId63"/>
    <p:sldId id="2145706870" r:id="rId64"/>
    <p:sldId id="2145706872" r:id="rId65"/>
    <p:sldId id="2145706896" r:id="rId66"/>
    <p:sldId id="2145707033" r:id="rId67"/>
    <p:sldId id="2145707044" r:id="rId68"/>
    <p:sldId id="2145706868" r:id="rId69"/>
    <p:sldId id="2145706867" r:id="rId70"/>
    <p:sldId id="2145707045" r:id="rId71"/>
    <p:sldId id="2145707034" r:id="rId72"/>
    <p:sldId id="2145706885" r:id="rId73"/>
    <p:sldId id="2145706881" r:id="rId74"/>
    <p:sldId id="2145706886" r:id="rId75"/>
    <p:sldId id="2145706895" r:id="rId76"/>
    <p:sldId id="2145707046" r:id="rId77"/>
    <p:sldId id="2145707035" r:id="rId78"/>
    <p:sldId id="2145706878" r:id="rId79"/>
    <p:sldId id="2145706883" r:id="rId80"/>
    <p:sldId id="2145707039" r:id="rId81"/>
    <p:sldId id="2145707036" r:id="rId82"/>
    <p:sldId id="2145707038" r:id="rId83"/>
    <p:sldId id="2145707021" r:id="rId84"/>
    <p:sldId id="2145707047" r:id="rId85"/>
    <p:sldId id="2145706842" r:id="rId86"/>
  </p:sldIdLst>
  <p:sldSz cx="12192000" cy="6858000"/>
  <p:notesSz cx="9906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C558BA0-C06D-4D83-8174-48540801B94D}">
          <p14:sldIdLst>
            <p14:sldId id="1122"/>
          </p14:sldIdLst>
        </p14:section>
        <p14:section name="Organisatorisches" id="{86FC583E-1E70-47C9-9138-341DFBB4C046}">
          <p14:sldIdLst>
            <p14:sldId id="2145706906"/>
            <p14:sldId id="2145707017"/>
            <p14:sldId id="2145707007"/>
          </p14:sldIdLst>
        </p14:section>
        <p14:section name="Anwendungen mit LangChain" id="{47797776-458C-4B4E-8140-20324FBD81A8}">
          <p14:sldIdLst>
            <p14:sldId id="2145706926"/>
            <p14:sldId id="2145707055"/>
            <p14:sldId id="2145706960"/>
            <p14:sldId id="2134805453"/>
            <p14:sldId id="2145707048"/>
            <p14:sldId id="2145707054"/>
            <p14:sldId id="2145707008"/>
            <p14:sldId id="2145707049"/>
            <p14:sldId id="2145707050"/>
            <p14:sldId id="2145707057"/>
            <p14:sldId id="2145707051"/>
            <p14:sldId id="2145707058"/>
            <p14:sldId id="2145707059"/>
            <p14:sldId id="2145707053"/>
            <p14:sldId id="2145707052"/>
            <p14:sldId id="2145707062"/>
            <p14:sldId id="2145707063"/>
            <p14:sldId id="2145707061"/>
            <p14:sldId id="2145707014"/>
            <p14:sldId id="2145707067"/>
            <p14:sldId id="2145707069"/>
            <p14:sldId id="2145707070"/>
            <p14:sldId id="2145707068"/>
            <p14:sldId id="2145707072"/>
            <p14:sldId id="2145707073"/>
            <p14:sldId id="2145707074"/>
            <p14:sldId id="2145707071"/>
            <p14:sldId id="2145707016"/>
            <p14:sldId id="2145707065"/>
            <p14:sldId id="2145707010"/>
            <p14:sldId id="2145707011"/>
            <p14:sldId id="2145707064"/>
            <p14:sldId id="2145707012"/>
            <p14:sldId id="2145707013"/>
            <p14:sldId id="2145707060"/>
            <p14:sldId id="2145707056"/>
          </p14:sldIdLst>
        </p14:section>
        <p14:section name="Generative KI" id="{C7FDEEA8-96EC-4BFA-9889-2791451C21DD}">
          <p14:sldIdLst>
            <p14:sldId id="2145706927"/>
            <p14:sldId id="2145707018"/>
            <p14:sldId id="2145706707"/>
            <p14:sldId id="2145706768"/>
            <p14:sldId id="2145706801"/>
            <p14:sldId id="2145707020"/>
            <p14:sldId id="2145706887"/>
            <p14:sldId id="2145707030"/>
            <p14:sldId id="2145707040"/>
            <p14:sldId id="2145707041"/>
            <p14:sldId id="2145707019"/>
            <p14:sldId id="2145707022"/>
            <p14:sldId id="2145707023"/>
            <p14:sldId id="2145707031"/>
            <p14:sldId id="2145706874"/>
            <p14:sldId id="2145706875"/>
            <p14:sldId id="2145706876"/>
            <p14:sldId id="2145707028"/>
            <p14:sldId id="2145707042"/>
            <p14:sldId id="2145707032"/>
            <p14:sldId id="2145707029"/>
            <p14:sldId id="2145707043"/>
            <p14:sldId id="2145706870"/>
            <p14:sldId id="2145706872"/>
            <p14:sldId id="2145706896"/>
            <p14:sldId id="2145707033"/>
            <p14:sldId id="2145707044"/>
            <p14:sldId id="2145706868"/>
            <p14:sldId id="2145706867"/>
            <p14:sldId id="2145707045"/>
            <p14:sldId id="2145707034"/>
            <p14:sldId id="2145706885"/>
            <p14:sldId id="2145706881"/>
            <p14:sldId id="2145706886"/>
            <p14:sldId id="2145706895"/>
            <p14:sldId id="2145707046"/>
            <p14:sldId id="2145707035"/>
            <p14:sldId id="2145706878"/>
            <p14:sldId id="2145706883"/>
            <p14:sldId id="2145707039"/>
            <p14:sldId id="2145707036"/>
            <p14:sldId id="2145707038"/>
            <p14:sldId id="2145707021"/>
          </p14:sldIdLst>
        </p14:section>
        <p14:section name="Reserve" id="{1235687D-9C3E-4D7B-8BC0-285B30B915EF}">
          <p14:sldIdLst>
            <p14:sldId id="2145707047"/>
            <p14:sldId id="21457068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61FACA-DB68-4FAB-7F8F-6309C8B97878}" name="Noelle Kist" initials="NK" userId="5466ebc861eeabb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70"/>
    <a:srgbClr val="353541"/>
    <a:srgbClr val="374151"/>
    <a:srgbClr val="03895E"/>
    <a:srgbClr val="FFFFCC"/>
    <a:srgbClr val="FFFFFF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2" autoAdjust="0"/>
    <p:restoredTop sz="83946" autoAdjust="0"/>
  </p:normalViewPr>
  <p:slideViewPr>
    <p:cSldViewPr>
      <p:cViewPr varScale="1">
        <p:scale>
          <a:sx n="133" d="100"/>
          <a:sy n="133" d="100"/>
        </p:scale>
        <p:origin x="4278" y="132"/>
      </p:cViewPr>
      <p:guideLst>
        <p:guide orient="horz" pos="2880"/>
        <p:guide pos="2640"/>
      </p:guideLst>
    </p:cSldViewPr>
  </p:slideViewPr>
  <p:outlineViewPr>
    <p:cViewPr>
      <p:scale>
        <a:sx n="33" d="100"/>
        <a:sy n="33" d="100"/>
      </p:scale>
      <p:origin x="0" y="-69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8/10/relationships/authors" Target="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54FD8-EB7C-4491-B72D-A6F8E1E773AB}" type="datetimeFigureOut">
              <a:rPr lang="de-DE" smtClean="0"/>
              <a:t>26.08.2024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5FC97-C987-4D73-85FB-29610C2F4C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69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Calibri"/>
                <a:cs typeface="Calibri"/>
              </a:rPr>
              <a:t>Image Generated using Deep Dream Generator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582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74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© DeepLearning.AI: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LangChain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Chat with Your Data - Document Splitting. https://learn.deeplearning.ai/courses/langchain-chat-with-your-data/lesson/3/document-splitting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0879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© DeepLearning.AI: Large Language Models with Semantic Search - Dense Retrieval. https://learn.deeplearning.ai/courses/large-language-models-semantic-search/lesson/4/dense-retrieval</a:t>
            </a:r>
            <a:r>
              <a:rPr lang="en-US" dirty="0"/>
              <a:t> </a:t>
            </a:r>
          </a:p>
          <a:p>
            <a:r>
              <a:rPr lang="en-US" dirty="0"/>
              <a:t>Right: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© DeepLearning.AI: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LangChain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Chat with Your Data - Document Splitting. https://learn.deeplearning.ai/courses/langchain-chat-with-your-data/lesson/3/document-splitting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71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© DeepLearning.AI: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LangChain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Chat with Your Data - Document Splitting. https://learn.deeplearning.ai/courses/langchain-chat-with-your-data/lesson/3/document-splitting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127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91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41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641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984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144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26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2312" cy="25495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235E42-08C2-4B51-8226-949D8765D5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316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3689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9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Lasse ich erst einmal weg.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474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2312" cy="25495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235E42-08C2-4B51-8226-949D8765D5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86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18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2312" cy="25495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https://www.rapidops.com/blog/generative-ai-tools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235E42-08C2-4B51-8226-949D8765D5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08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© ABBA – Own </a:t>
            </a:r>
            <a:r>
              <a:rPr lang="de-DE" dirty="0" err="1"/>
              <a:t>Depiction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269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043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Perplexity</a:t>
            </a:r>
            <a:r>
              <a:rPr lang="de-DE" dirty="0"/>
              <a:t> basiert auf ChatGPT-3.5 und wurde eigens weiter </a:t>
            </a:r>
            <a:r>
              <a:rPr lang="de-DE" dirty="0" err="1"/>
              <a:t>gefine-tuned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516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OpenAI</a:t>
            </a:r>
            <a:r>
              <a:rPr lang="de-DE" dirty="0"/>
              <a:t> rüstet auf – ChatGPT-4.0 kann jetzt mehr als nur Texte </a:t>
            </a:r>
            <a:r>
              <a:rPr lang="de-DE" dirty="0" err="1"/>
              <a:t>kreeiern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623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© DeepLearning.AI: ChatGPT Prompt Engineering for Developers - Guidelines. https://learn.deeplearning.ai/courses/chatgpt-prompt-eng/lesson/2/guidelines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356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637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Mache ich erst einmal nur auf der Tonspur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7532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Mache ich erst einmal nur auf der Tonspur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753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122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Grafiken erstellt mit ChatGPT-4.0</a:t>
            </a:r>
          </a:p>
          <a:p>
            <a:r>
              <a:rPr lang="de-DE" dirty="0"/>
              <a:t>1: </a:t>
            </a:r>
            <a:r>
              <a:rPr lang="de-DE" dirty="0" err="1"/>
              <a:t>One</a:t>
            </a:r>
            <a:r>
              <a:rPr lang="de-DE" dirty="0"/>
              <a:t>-Shot </a:t>
            </a:r>
            <a:r>
              <a:rPr lang="de-DE" dirty="0" err="1"/>
              <a:t>Prompting</a:t>
            </a:r>
            <a:endParaRPr lang="de-DE" dirty="0"/>
          </a:p>
          <a:p>
            <a:r>
              <a:rPr lang="de-DE" dirty="0"/>
              <a:t>2: </a:t>
            </a:r>
            <a:r>
              <a:rPr lang="de-DE" dirty="0" err="1"/>
              <a:t>Chained</a:t>
            </a:r>
            <a:r>
              <a:rPr lang="de-DE" dirty="0"/>
              <a:t> </a:t>
            </a:r>
            <a:r>
              <a:rPr lang="de-DE" dirty="0" err="1"/>
              <a:t>Prompting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7872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Image-</a:t>
            </a:r>
            <a:r>
              <a:rPr lang="de-DE" dirty="0" err="1"/>
              <a:t>to</a:t>
            </a:r>
            <a:r>
              <a:rPr lang="de-DE" dirty="0"/>
              <a:t>-Text, ChatGPT-4.0, eigenes Beispiel/Urlaubsfoto</a:t>
            </a:r>
          </a:p>
          <a:p>
            <a:r>
              <a:rPr lang="de-DE" dirty="0"/>
              <a:t>+ Kann sogar die Perspektive erkennen</a:t>
            </a:r>
          </a:p>
          <a:p>
            <a:r>
              <a:rPr lang="de-DE" dirty="0"/>
              <a:t>- Irrt sich in der Jahreszeit: es war Hochsommer, aber jenseits von 2,800 Höhenmeter, da liegt immer Schnee.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708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https://openai.com/index/sora/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841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Lasse ich erst einmal weg – Videos kann man natürlich auch mit </a:t>
            </a:r>
            <a:r>
              <a:rPr lang="de-DE" dirty="0" err="1"/>
              <a:t>MidJourney</a:t>
            </a:r>
            <a:r>
              <a:rPr lang="de-DE" dirty="0"/>
              <a:t> erstellen, indem man den Tag “--video“ an einen Prompt anhängt.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335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>
              <a:solidFill>
                <a:srgbClr val="000000"/>
              </a:solidFill>
              <a:effectLst/>
              <a:latin typeface="Soehne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235E42-08C2-4B51-8226-949D8765D5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935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>
              <a:solidFill>
                <a:srgbClr val="000000"/>
              </a:solidFill>
              <a:effectLst/>
              <a:latin typeface="Soehne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235E42-08C2-4B51-8226-949D8765D5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848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2312" cy="25495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######## Inhaltliche Notizen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Neue </a:t>
            </a:r>
            <a:r>
              <a:rPr lang="en-US" sz="1200" baseline="0" dirty="0" err="1"/>
              <a:t>Strategien</a:t>
            </a:r>
            <a:r>
              <a:rPr lang="en-US" sz="1200" baseline="0" dirty="0"/>
              <a:t> </a:t>
            </a:r>
            <a:r>
              <a:rPr lang="en-US" sz="1200" baseline="0" dirty="0" err="1"/>
              <a:t>werden</a:t>
            </a:r>
            <a:r>
              <a:rPr lang="en-US" sz="1200" baseline="0" dirty="0"/>
              <a:t> </a:t>
            </a:r>
            <a:r>
              <a:rPr lang="en-US" sz="1200" baseline="0" dirty="0" err="1"/>
              <a:t>laufend</a:t>
            </a:r>
            <a:r>
              <a:rPr lang="en-US" sz="1200" baseline="0" dirty="0"/>
              <a:t> </a:t>
            </a:r>
            <a:r>
              <a:rPr lang="en-US" sz="1200" baseline="0" dirty="0" err="1"/>
              <a:t>erforscht</a:t>
            </a:r>
            <a:r>
              <a:rPr lang="en-US" sz="1200" baseline="0" dirty="0"/>
              <a:t>, </a:t>
            </a:r>
            <a:r>
              <a:rPr lang="en-US" sz="1200" baseline="0" dirty="0" err="1"/>
              <a:t>wir</a:t>
            </a:r>
            <a:r>
              <a:rPr lang="en-US" sz="1200" baseline="0" dirty="0"/>
              <a:t> </a:t>
            </a:r>
            <a:r>
              <a:rPr lang="en-US" sz="1200" baseline="0" dirty="0" err="1"/>
              <a:t>geben</a:t>
            </a:r>
            <a:r>
              <a:rPr lang="en-US" sz="1200" baseline="0" dirty="0"/>
              <a:t> </a:t>
            </a:r>
            <a:r>
              <a:rPr lang="en-US" sz="1200" baseline="0" dirty="0" err="1"/>
              <a:t>Überblick</a:t>
            </a:r>
            <a:r>
              <a:rPr lang="en-US" sz="1200" baseline="0" dirty="0"/>
              <a:t> </a:t>
            </a:r>
            <a:r>
              <a:rPr lang="en-US" sz="1200" baseline="0" dirty="0" err="1"/>
              <a:t>über</a:t>
            </a:r>
            <a:r>
              <a:rPr lang="en-US" sz="1200" baseline="0" dirty="0"/>
              <a:t> </a:t>
            </a:r>
            <a:r>
              <a:rPr lang="en-US" sz="1200" baseline="0" dirty="0" err="1"/>
              <a:t>aktuelle</a:t>
            </a:r>
            <a:r>
              <a:rPr lang="en-US" sz="1200" baseline="0" dirty="0"/>
              <a:t> </a:t>
            </a:r>
            <a:r>
              <a:rPr lang="en-US" sz="1200" baseline="0" dirty="0" err="1"/>
              <a:t>Beispiele</a:t>
            </a:r>
            <a:endParaRPr lang="en-US" sz="1200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Für </a:t>
            </a:r>
            <a:r>
              <a:rPr lang="en-US" sz="1200" baseline="0" dirty="0" err="1"/>
              <a:t>wissenschaftliches</a:t>
            </a:r>
            <a:r>
              <a:rPr lang="en-US" sz="1200" baseline="0" dirty="0"/>
              <a:t> </a:t>
            </a:r>
            <a:r>
              <a:rPr lang="en-US" sz="1200" baseline="0" dirty="0" err="1"/>
              <a:t>Arbeiten</a:t>
            </a:r>
            <a:r>
              <a:rPr lang="en-US" sz="1200" baseline="0" dirty="0"/>
              <a:t> </a:t>
            </a:r>
            <a:r>
              <a:rPr lang="en-US" sz="1200" baseline="0" dirty="0" err="1"/>
              <a:t>ist</a:t>
            </a:r>
            <a:r>
              <a:rPr lang="en-US" sz="1200" baseline="0" dirty="0"/>
              <a:t> Chained Prompting </a:t>
            </a:r>
            <a:r>
              <a:rPr lang="en-US" sz="1200" baseline="0" dirty="0" err="1"/>
              <a:t>meist</a:t>
            </a:r>
            <a:r>
              <a:rPr lang="en-US" sz="1200" baseline="0" dirty="0"/>
              <a:t> </a:t>
            </a:r>
            <a:r>
              <a:rPr lang="en-US" sz="1200" baseline="0" dirty="0" err="1"/>
              <a:t>zu</a:t>
            </a:r>
            <a:r>
              <a:rPr lang="en-US" sz="1200" baseline="0" dirty="0"/>
              <a:t> </a:t>
            </a:r>
            <a:r>
              <a:rPr lang="en-US" sz="1200" baseline="0" dirty="0" err="1"/>
              <a:t>bevorzugen</a:t>
            </a:r>
            <a:endParaRPr lang="en-US" sz="1200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One-Shot Prompting </a:t>
            </a:r>
            <a:r>
              <a:rPr lang="en-US" sz="1200" baseline="0" dirty="0" err="1"/>
              <a:t>vielversprechend</a:t>
            </a:r>
            <a:r>
              <a:rPr lang="en-US" sz="1200" baseline="0" dirty="0"/>
              <a:t> </a:t>
            </a:r>
            <a:r>
              <a:rPr lang="en-US" sz="1200" baseline="0" dirty="0" err="1"/>
              <a:t>bei</a:t>
            </a:r>
            <a:r>
              <a:rPr lang="en-US" sz="1200" baseline="0" dirty="0"/>
              <a:t> </a:t>
            </a:r>
            <a:r>
              <a:rPr lang="en-US" sz="1200" baseline="0" dirty="0" err="1"/>
              <a:t>Ergebnissen</a:t>
            </a:r>
            <a:r>
              <a:rPr lang="en-US" sz="1200" baseline="0" dirty="0"/>
              <a:t>, die </a:t>
            </a:r>
            <a:r>
              <a:rPr lang="en-US" sz="1200" baseline="0" dirty="0" err="1"/>
              <a:t>keine</a:t>
            </a:r>
            <a:r>
              <a:rPr lang="en-US" sz="1200" baseline="0" dirty="0"/>
              <a:t> </a:t>
            </a:r>
            <a:r>
              <a:rPr lang="en-US" sz="1200" baseline="0" dirty="0" err="1"/>
              <a:t>hohe</a:t>
            </a:r>
            <a:r>
              <a:rPr lang="en-US" sz="1200" baseline="0" dirty="0"/>
              <a:t> </a:t>
            </a:r>
            <a:r>
              <a:rPr lang="en-US" sz="1200" baseline="0" dirty="0" err="1"/>
              <a:t>Präzision</a:t>
            </a:r>
            <a:r>
              <a:rPr lang="en-US" sz="1200" baseline="0" dirty="0"/>
              <a:t> </a:t>
            </a:r>
            <a:r>
              <a:rPr lang="en-US" sz="1200" baseline="0" dirty="0" err="1"/>
              <a:t>benötigen</a:t>
            </a:r>
            <a:endParaRPr lang="en-US" sz="1200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######## Vortragshinweise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/>
              <a:t>n.a.</a:t>
            </a:r>
            <a:endParaRPr 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######## Quellenhinweise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/>
              <a:t>n.a</a:t>
            </a:r>
            <a:r>
              <a:rPr lang="de-DE" sz="12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######## Feedback zur Überarbeitung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baseline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aseline="0" dirty="0" err="1"/>
              <a:t>n.a.</a:t>
            </a:r>
            <a:endParaRPr lang="en-US" sz="1200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35E42-08C2-4B51-8226-949D8765D5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72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>
              <a:solidFill>
                <a:srgbClr val="000000"/>
              </a:solidFill>
              <a:effectLst/>
              <a:latin typeface="Soehne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235E42-08C2-4B51-8226-949D8765D5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8666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ABBA – Own </a:t>
            </a:r>
            <a:r>
              <a:rPr lang="de-DE" dirty="0" err="1"/>
              <a:t>Depiction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2928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Phind.com ist speziell auf Code </a:t>
            </a:r>
            <a:r>
              <a:rPr lang="de-DE" dirty="0" err="1"/>
              <a:t>gefine-tuned</a:t>
            </a:r>
            <a:r>
              <a:rPr lang="de-DE" dirty="0"/>
              <a:t>, erklärt den Code, und </a:t>
            </a:r>
            <a:r>
              <a:rPr lang="de-DE" dirty="0" err="1"/>
              <a:t>verlinked</a:t>
            </a:r>
            <a:r>
              <a:rPr lang="de-DE" dirty="0"/>
              <a:t> die Quellen, beispielsweise auf W3schools.com oder stackoverflow.com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475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LLM fragen &lt; spezialisiertes LLM fragen &lt; direkte Integration in die eigene Entwicklungsumgebung (IDE)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608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>
              <a:solidFill>
                <a:srgbClr val="000000"/>
              </a:solidFill>
              <a:effectLst/>
              <a:latin typeface="Soehne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235E42-08C2-4B51-8226-949D8765D5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742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#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contribution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paper</a:t>
            </a:r>
            <a:r>
              <a:rPr lang="de-DE"/>
              <a:t>? </a:t>
            </a:r>
            <a:r>
              <a:rPr lang="de-DE" err="1"/>
              <a:t>Answer</a:t>
            </a:r>
            <a:r>
              <a:rPr lang="de-DE"/>
              <a:t> in at </a:t>
            </a:r>
            <a:r>
              <a:rPr lang="de-DE" err="1"/>
              <a:t>most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sentences</a:t>
            </a:r>
            <a:r>
              <a:rPr lang="de-DE"/>
              <a:t>.</a:t>
            </a:r>
          </a:p>
          <a:p>
            <a:r>
              <a:rPr lang="de-DE"/>
              <a:t>This </a:t>
            </a:r>
            <a:r>
              <a:rPr lang="de-DE" err="1"/>
              <a:t>paper</a:t>
            </a:r>
            <a:r>
              <a:rPr lang="de-DE"/>
              <a:t> </a:t>
            </a:r>
            <a:r>
              <a:rPr lang="de-DE" err="1"/>
              <a:t>presents</a:t>
            </a:r>
            <a:r>
              <a:rPr lang="de-DE"/>
              <a:t> a quantitative </a:t>
            </a:r>
            <a:r>
              <a:rPr lang="de-DE" err="1"/>
              <a:t>approach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modeling</a:t>
            </a:r>
            <a:r>
              <a:rPr lang="de-DE"/>
              <a:t> and </a:t>
            </a:r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similarity</a:t>
            </a:r>
            <a:r>
              <a:rPr lang="de-DE"/>
              <a:t> and </a:t>
            </a:r>
            <a:r>
              <a:rPr lang="de-DE" err="1"/>
              <a:t>dissimilarity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different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designs</a:t>
            </a:r>
            <a:r>
              <a:rPr lang="de-DE"/>
              <a:t>….</a:t>
            </a:r>
          </a:p>
          <a:p>
            <a:endParaRPr lang="de-DE"/>
          </a:p>
          <a:p>
            <a:endParaRPr lang="de-DE"/>
          </a:p>
          <a:p>
            <a:r>
              <a:rPr lang="de-DE"/>
              <a:t>#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measures</a:t>
            </a:r>
            <a:r>
              <a:rPr lang="de-DE"/>
              <a:t> do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authors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in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paper</a:t>
            </a:r>
            <a:r>
              <a:rPr lang="de-DE"/>
              <a:t>?</a:t>
            </a:r>
          </a:p>
          <a:p>
            <a:r>
              <a:rPr lang="de-DE"/>
              <a:t>The </a:t>
            </a:r>
            <a:r>
              <a:rPr lang="de-DE" err="1"/>
              <a:t>authors</a:t>
            </a:r>
            <a:r>
              <a:rPr lang="de-DE"/>
              <a:t> </a:t>
            </a:r>
            <a:r>
              <a:rPr lang="de-DE" err="1"/>
              <a:t>derive</a:t>
            </a:r>
            <a:r>
              <a:rPr lang="de-DE"/>
              <a:t> </a:t>
            </a:r>
            <a:r>
              <a:rPr lang="de-DE" err="1"/>
              <a:t>similiarity</a:t>
            </a:r>
            <a:r>
              <a:rPr lang="de-DE"/>
              <a:t> </a:t>
            </a:r>
            <a:r>
              <a:rPr lang="de-DE" err="1"/>
              <a:t>measures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analyzing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dependency</a:t>
            </a:r>
            <a:r>
              <a:rPr lang="de-DE"/>
              <a:t> </a:t>
            </a:r>
            <a:r>
              <a:rPr lang="de-DE" err="1"/>
              <a:t>graphs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participating</a:t>
            </a:r>
            <a:r>
              <a:rPr lang="de-DE"/>
              <a:t> </a:t>
            </a:r>
            <a:r>
              <a:rPr lang="de-DE" err="1"/>
              <a:t>workflow</a:t>
            </a:r>
            <a:r>
              <a:rPr lang="de-DE"/>
              <a:t> </a:t>
            </a:r>
            <a:r>
              <a:rPr lang="de-DE" err="1"/>
              <a:t>processes</a:t>
            </a:r>
            <a:r>
              <a:rPr lang="de-DE"/>
              <a:t> and </a:t>
            </a:r>
            <a:r>
              <a:rPr lang="de-DE" err="1"/>
              <a:t>calculate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metric</a:t>
            </a:r>
            <a:r>
              <a:rPr lang="de-DE"/>
              <a:t> </a:t>
            </a:r>
            <a:r>
              <a:rPr lang="de-DE" err="1"/>
              <a:t>space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normalized</a:t>
            </a:r>
            <a:r>
              <a:rPr lang="de-DE"/>
              <a:t> </a:t>
            </a:r>
            <a:r>
              <a:rPr lang="de-DE" err="1"/>
              <a:t>matrices</a:t>
            </a:r>
            <a:r>
              <a:rPr lang="de-DE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35E42-08C2-4B51-8226-949D8765D5F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38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# Kostenlos?</a:t>
            </a:r>
          </a:p>
          <a:p>
            <a:r>
              <a:rPr lang="de-DE"/>
              <a:t>2 Täglich, max. 120 Seiten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35E42-08C2-4B51-8226-949D8765D5F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383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Vorteile von </a:t>
            </a:r>
            <a:r>
              <a:rPr lang="de-DE" dirty="0" err="1"/>
              <a:t>consensus</a:t>
            </a:r>
            <a:r>
              <a:rPr lang="de-DE" dirty="0"/>
              <a:t>: Fine-</a:t>
            </a:r>
            <a:r>
              <a:rPr lang="de-DE" dirty="0" err="1"/>
              <a:t>tuned</a:t>
            </a:r>
            <a:r>
              <a:rPr lang="de-DE" dirty="0"/>
              <a:t> auf 200 </a:t>
            </a:r>
            <a:r>
              <a:rPr lang="de-DE" dirty="0" err="1"/>
              <a:t>Milllionen</a:t>
            </a:r>
            <a:r>
              <a:rPr lang="de-DE" dirty="0"/>
              <a:t> wissenschaftlichen Artikeln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417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8EACC-52D5-40AF-9981-E6A1C539D7FA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9331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8EACC-52D5-40AF-9981-E6A1C539D7FA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4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© DeepLearning.AI: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LangChain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for LLM Application Development - Models, Prompts and parsers. https://learn.deeplearning.ai/courses/langchain/lesson/2/models,-prompts-and-parsers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70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Lasse ich erst einmal weg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2843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Lasse ich erst einmal weg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876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https://www.youtube.com/watch?v=Sq1QZB5baNw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Reasoning</a:t>
            </a:r>
            <a:r>
              <a:rPr lang="de-DE" dirty="0"/>
              <a:t>: Kann seine Handlungen erklären und Begründen</a:t>
            </a:r>
          </a:p>
          <a:p>
            <a:r>
              <a:rPr lang="de-DE" dirty="0"/>
              <a:t>Vereint viele Modi: Optical Recognition, Speech-</a:t>
            </a:r>
            <a:r>
              <a:rPr lang="de-DE" dirty="0" err="1"/>
              <a:t>to</a:t>
            </a:r>
            <a:r>
              <a:rPr lang="de-DE" dirty="0"/>
              <a:t>-Text, Image-</a:t>
            </a:r>
            <a:r>
              <a:rPr lang="de-DE" dirty="0" err="1"/>
              <a:t>to</a:t>
            </a:r>
            <a:r>
              <a:rPr lang="de-DE" dirty="0"/>
              <a:t>-Text, Text </a:t>
            </a:r>
            <a:r>
              <a:rPr lang="de-DE" dirty="0" err="1"/>
              <a:t>Reasoning</a:t>
            </a:r>
            <a:r>
              <a:rPr lang="de-DE" dirty="0"/>
              <a:t>, Text-</a:t>
            </a:r>
            <a:r>
              <a:rPr lang="de-DE" dirty="0" err="1"/>
              <a:t>to</a:t>
            </a:r>
            <a:r>
              <a:rPr lang="de-DE" dirty="0"/>
              <a:t>-Speech, Motion Control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Weitere Gedanken</a:t>
            </a:r>
          </a:p>
          <a:p>
            <a:r>
              <a:rPr lang="de-DE" dirty="0"/>
              <a:t>Spotify testet in einigen Ländern ein „Prompt-</a:t>
            </a:r>
            <a:r>
              <a:rPr lang="de-DE" dirty="0" err="1"/>
              <a:t>to</a:t>
            </a:r>
            <a:r>
              <a:rPr lang="de-DE" dirty="0"/>
              <a:t>-Playlist“-Modell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0058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6 Vorlesungseinheiten am Anfang, 2 Einheiten am Ende, und dazwischen 5 Expertenvorträge aus Wissenschaft und Wirtschaft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Di, 21.05. Vorlesungsfrei: Dienstag nach Pfingsten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Di, 04.06. keine Vorlesung, der Termin ist auf Montag, 10.06. verschoben worden (Daniel Buschek) -&gt; Gebäude AI, HS 34, Erdgeschoss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(alle Termine stehen auch auf pa.uni-bayreuth.de und im eLearning-Kurs)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Übung beginnt und endet um eine Woche versetzt zur Vorlesung und geht vom 23.04. bis 09.06.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Praktische Übung schließt daran an und geht vom 10.06. bis zum 16.07.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67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© ABBA – Own </a:t>
            </a:r>
            <a:r>
              <a:rPr lang="de-DE" dirty="0" err="1"/>
              <a:t>Depiction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Geschichte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48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© DeepLearning.AI: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LangChain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Chat with Your Data - Document Loading. https://learn.deeplearning.ai/courses/langchain-chat-with-your-data/lesson/2/document-loading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70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© DeepLearning.AI: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LangChain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Chat with Your Data - Introduction. https://learn.deeplearning.ai/courses/langchain-chat-with-your-data/lesson/1/introduction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978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nur auf der Tonspur: Es werden Schnittstellen zur API verschiedener Sprachmodelle angeboten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5FC97-C987-4D73-85FB-29610C2F4C2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46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a.uni-bayreuth.d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194823"/>
            <a:ext cx="12192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9906000" y="152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4" y="6496811"/>
            <a:ext cx="12186529" cy="0"/>
          </a:xfrm>
          <a:custGeom>
            <a:avLst/>
            <a:gdLst/>
            <a:ahLst/>
            <a:cxnLst/>
            <a:rect l="l" t="t" r="r" b="b"/>
            <a:pathLst>
              <a:path w="9901555">
                <a:moveTo>
                  <a:pt x="9901428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1445" y="82959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3895E"/>
                </a:solidFill>
              </a:defRPr>
            </a:lvl1pPr>
          </a:lstStyle>
          <a:p>
            <a:endParaRPr dirty="0"/>
          </a:p>
        </p:txBody>
      </p:sp>
      <p:sp>
        <p:nvSpPr>
          <p:cNvPr id="10" name="Holder 6">
            <a:extLst>
              <a:ext uri="{FF2B5EF4-FFF2-40B4-BE49-F238E27FC236}">
                <a16:creationId xmlns:a16="http://schemas.microsoft.com/office/drawing/2014/main" id="{DBF61907-0AFF-4A5B-A8B5-F2B48FF5D0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60185" y="6593532"/>
            <a:ext cx="5935817" cy="176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‹Nr.›</a:t>
            </a:fld>
            <a:r>
              <a:rPr lang="de-DE" spc="-10" dirty="0"/>
              <a:t> • </a:t>
            </a:r>
            <a:r>
              <a:rPr lang="de-DE" spc="-5" dirty="0"/>
              <a:t>Prof. </a:t>
            </a:r>
            <a:r>
              <a:rPr lang="de-DE" spc="-10" dirty="0"/>
              <a:t>Dr. Agnes Koschmider • Generative KI</a:t>
            </a:r>
          </a:p>
        </p:txBody>
      </p:sp>
      <p:sp>
        <p:nvSpPr>
          <p:cNvPr id="11" name="bk object 17">
            <a:extLst>
              <a:ext uri="{FF2B5EF4-FFF2-40B4-BE49-F238E27FC236}">
                <a16:creationId xmlns:a16="http://schemas.microsoft.com/office/drawing/2014/main" id="{CB064C63-33FB-46BB-B5A6-D5CEBF028B2A}"/>
              </a:ext>
            </a:extLst>
          </p:cNvPr>
          <p:cNvSpPr/>
          <p:nvPr userDrawn="1"/>
        </p:nvSpPr>
        <p:spPr>
          <a:xfrm>
            <a:off x="11071898" y="108145"/>
            <a:ext cx="983971" cy="989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749E786D-5B85-4869-838E-AE9195CDEF0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0144212" y="6593532"/>
            <a:ext cx="1855372" cy="176972"/>
          </a:xfrm>
          <a:prstGeom prst="rect">
            <a:avLst/>
          </a:prstGeom>
        </p:spPr>
        <p:txBody>
          <a:bodyPr lIns="0" tIns="0" rIns="0" bIns="0"/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sp>
        <p:nvSpPr>
          <p:cNvPr id="12" name="Holder 2">
            <a:extLst>
              <a:ext uri="{FF2B5EF4-FFF2-40B4-BE49-F238E27FC236}">
                <a16:creationId xmlns:a16="http://schemas.microsoft.com/office/drawing/2014/main" id="{1BBB5A25-F7F2-4B17-BA74-4F027C75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45" y="397840"/>
            <a:ext cx="10705155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03895E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5005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E33A1810-26F1-B35B-CE28-4A692444E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Yorck Zisgen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42BCCDED-97AC-517E-09B4-B496215B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00" y="6584720"/>
            <a:ext cx="777407" cy="139606"/>
          </a:xfrm>
        </p:spPr>
        <p:txBody>
          <a:bodyPr/>
          <a:lstStyle/>
          <a:p>
            <a:fld id="{BE85EDBB-A499-4B24-8D79-F65A42287419}" type="datetime1">
              <a:rPr lang="de-DE" smtClean="0"/>
              <a:t>26.08.2024</a:t>
            </a:fld>
            <a:endParaRPr lang="en-US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D971E23-0016-80AA-F6CF-D473B1C4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00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8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5005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E33A1810-26F1-B35B-CE28-4A692444E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Yorck Zisgen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42BCCDED-97AC-517E-09B4-B496215B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00" y="6584720"/>
            <a:ext cx="777407" cy="139606"/>
          </a:xfrm>
        </p:spPr>
        <p:txBody>
          <a:bodyPr/>
          <a:lstStyle/>
          <a:p>
            <a:fld id="{BE85EDBB-A499-4B24-8D79-F65A42287419}" type="datetime1">
              <a:rPr lang="de-DE" smtClean="0"/>
              <a:t>26.08.2024</a:t>
            </a:fld>
            <a:endParaRPr lang="en-US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D971E23-0016-80AA-F6CF-D473B1C4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00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72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5005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E33A1810-26F1-B35B-CE28-4A692444E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Yorck Zisgen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42BCCDED-97AC-517E-09B4-B496215B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00" y="6584720"/>
            <a:ext cx="777407" cy="139606"/>
          </a:xfrm>
        </p:spPr>
        <p:txBody>
          <a:bodyPr/>
          <a:lstStyle/>
          <a:p>
            <a:fld id="{BE85EDBB-A499-4B24-8D79-F65A42287419}" type="datetime1">
              <a:rPr lang="de-DE" smtClean="0"/>
              <a:t>26.08.2024</a:t>
            </a:fld>
            <a:endParaRPr lang="en-US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D971E23-0016-80AA-F6CF-D473B1C4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00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20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5005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E33A1810-26F1-B35B-CE28-4A692444E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Yorck Zisgen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42BCCDED-97AC-517E-09B4-B496215B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00" y="6584720"/>
            <a:ext cx="777407" cy="139606"/>
          </a:xfrm>
        </p:spPr>
        <p:txBody>
          <a:bodyPr/>
          <a:lstStyle/>
          <a:p>
            <a:fld id="{BE85EDBB-A499-4B24-8D79-F65A42287419}" type="datetime1">
              <a:rPr lang="de-DE" smtClean="0"/>
              <a:t>26.08.2024</a:t>
            </a:fld>
            <a:endParaRPr lang="en-US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D971E23-0016-80AA-F6CF-D473B1C4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00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4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F9386414-91D6-4C81-835C-463B4F31272B}" type="datetime1">
              <a:rPr lang="de-DE" smtClean="0"/>
              <a:pPr/>
              <a:t>26.08.2024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4275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201000"/>
            <a:ext cx="11088000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758901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_Bild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A6B5-141F-44B5-A6D7-591287D25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Inhalt_Bild_2/3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9A54B5-3EC0-4E62-8E65-8B53A917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3016-6F44-43D1-940C-73E8CF2E89D1}" type="datetime1">
              <a:rPr lang="de-DE" smtClean="0"/>
              <a:t>26.08.2024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50EE-5D2D-4DBE-B2BC-428939E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463866B-AFBB-4230-8C80-95837FE8A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00" y="1449386"/>
            <a:ext cx="71784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560C2-5920-4C2E-BC72-15DF7369FF97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FAE809-57E6-4701-9CEE-97722EB9BA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82509" y="1449386"/>
            <a:ext cx="3456354" cy="4500000"/>
          </a:xfrm>
          <a:solidFill>
            <a:schemeClr val="tx2">
              <a:alpha val="3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F9A99E4D-0B5F-4760-9338-D404BD1D183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82509" y="6201000"/>
            <a:ext cx="3456354" cy="144006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Bildquelle(n):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A651BD4C-A6A4-4605-B101-327106CF2B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00" y="6201000"/>
            <a:ext cx="7178400" cy="144000"/>
          </a:xfrm>
        </p:spPr>
        <p:txBody>
          <a:bodyPr anchor="b"/>
          <a:lstStyle>
            <a:lvl1pPr marL="0" indent="0" algn="r">
              <a:buNone/>
              <a:defRPr sz="1050" i="1">
                <a:solidFill>
                  <a:schemeClr val="accent3"/>
                </a:solidFill>
              </a:defRPr>
            </a:lvl1pPr>
            <a:lvl2pPr>
              <a:defRPr sz="1050">
                <a:solidFill>
                  <a:schemeClr val="accent2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76FF18B-9FBA-49AD-932B-0F51BF1E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C8C8C"/>
                </a:solidFill>
              </a:rPr>
              <a:t>Universität Hohenheim | Vortragende*r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170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5005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E33A1810-26F1-B35B-CE28-4A692444E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Yorck Zisgen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42BCCDED-97AC-517E-09B4-B496215B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00" y="6584720"/>
            <a:ext cx="777407" cy="139606"/>
          </a:xfrm>
        </p:spPr>
        <p:txBody>
          <a:bodyPr/>
          <a:lstStyle/>
          <a:p>
            <a:fld id="{BE85EDBB-A499-4B24-8D79-F65A42287419}" type="datetime1">
              <a:rPr lang="de-DE" smtClean="0"/>
              <a:t>26.08.2024</a:t>
            </a:fld>
            <a:endParaRPr lang="en-US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D971E23-0016-80AA-F6CF-D473B1C4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00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06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9AA4FD1-AF41-4DD5-937F-459FA9235E3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4400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ECDDA2D-E87F-4A69-897E-2930B4B658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84500"/>
            <a:ext cx="6111628" cy="1689100"/>
          </a:xfrm>
          <a:prstGeom prst="rect">
            <a:avLst/>
          </a:prstGeom>
          <a:solidFill>
            <a:schemeClr val="tx2"/>
          </a:solidFill>
        </p:spPr>
        <p:txBody>
          <a:bodyPr wrap="square" lIns="144000" anchor="ctr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43992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" userDrawn="1">
  <p:cSld name="5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F9386414-91D6-4C81-835C-463B4F31272B}" type="datetime1">
              <a:rPr lang="de-DE" smtClean="0"/>
              <a:pPr/>
              <a:t>26.08.2024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9"/>
            <a:ext cx="11088000" cy="13849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2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8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1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199455"/>
            <a:ext cx="11088000" cy="145553"/>
          </a:xfrm>
        </p:spPr>
        <p:txBody>
          <a:bodyPr anchor="b"/>
          <a:lstStyle>
            <a:lvl1pPr marL="0" indent="0" algn="r">
              <a:buNone/>
              <a:defRPr sz="946" i="1">
                <a:solidFill>
                  <a:schemeClr val="accent3"/>
                </a:solidFill>
              </a:defRPr>
            </a:lvl1pPr>
            <a:lvl2pPr>
              <a:defRPr sz="946">
                <a:solidFill>
                  <a:schemeClr val="accent2"/>
                </a:solidFill>
              </a:defRPr>
            </a:lvl2pPr>
            <a:lvl3pPr>
              <a:defRPr sz="9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0603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1445" y="397840"/>
            <a:ext cx="10705155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03895E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320DD66-6BAC-4343-A2D7-4BA18F0DDC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60185" y="6593532"/>
            <a:ext cx="5935817" cy="176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‹Nr.›</a:t>
            </a:fld>
            <a:r>
              <a:rPr lang="de-DE" spc="-10" dirty="0"/>
              <a:t> • </a:t>
            </a:r>
            <a:r>
              <a:rPr lang="de-DE" spc="-5" dirty="0"/>
              <a:t>Prof. </a:t>
            </a:r>
            <a:r>
              <a:rPr lang="de-DE" spc="-10" dirty="0"/>
              <a:t>Dr. Agnes Koschmider • Data Engineering</a:t>
            </a:r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8CD6E983-0C08-4D22-A09F-80EF8C772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0144212" y="6593532"/>
            <a:ext cx="1855372" cy="176972"/>
          </a:xfrm>
        </p:spPr>
        <p:txBody>
          <a:bodyPr lIns="0" tIns="0" rIns="0" bIns="0"/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sp>
        <p:nvSpPr>
          <p:cNvPr id="8" name="bk object 17">
            <a:extLst>
              <a:ext uri="{FF2B5EF4-FFF2-40B4-BE49-F238E27FC236}">
                <a16:creationId xmlns:a16="http://schemas.microsoft.com/office/drawing/2014/main" id="{448634EB-FDFF-47CB-8354-A59DCE1D1055}"/>
              </a:ext>
            </a:extLst>
          </p:cNvPr>
          <p:cNvSpPr/>
          <p:nvPr userDrawn="1"/>
        </p:nvSpPr>
        <p:spPr>
          <a:xfrm>
            <a:off x="11071898" y="108145"/>
            <a:ext cx="983971" cy="989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" name="bk object 17">
            <a:extLst>
              <a:ext uri="{FF2B5EF4-FFF2-40B4-BE49-F238E27FC236}">
                <a16:creationId xmlns:a16="http://schemas.microsoft.com/office/drawing/2014/main" id="{2FF5B0CC-A54A-428E-85ED-AD4A49D2A2D2}"/>
              </a:ext>
            </a:extLst>
          </p:cNvPr>
          <p:cNvSpPr/>
          <p:nvPr userDrawn="1"/>
        </p:nvSpPr>
        <p:spPr>
          <a:xfrm>
            <a:off x="4" y="6496811"/>
            <a:ext cx="12186529" cy="0"/>
          </a:xfrm>
          <a:custGeom>
            <a:avLst/>
            <a:gdLst/>
            <a:ahLst/>
            <a:cxnLst/>
            <a:rect l="l" t="t" r="r" b="b"/>
            <a:pathLst>
              <a:path w="9901555">
                <a:moveTo>
                  <a:pt x="9901428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194823"/>
            <a:ext cx="12192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9906000" y="152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1445" y="397840"/>
            <a:ext cx="10705155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03895E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Holder 6">
            <a:extLst>
              <a:ext uri="{FF2B5EF4-FFF2-40B4-BE49-F238E27FC236}">
                <a16:creationId xmlns:a16="http://schemas.microsoft.com/office/drawing/2014/main" id="{E1248B7D-A15B-44F3-9164-50AB2C41CC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60185" y="6593532"/>
            <a:ext cx="5935817" cy="176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‹Nr.›</a:t>
            </a:fld>
            <a:r>
              <a:rPr lang="de-DE" spc="-10" dirty="0"/>
              <a:t> • </a:t>
            </a:r>
            <a:r>
              <a:rPr lang="de-DE" spc="-5" dirty="0"/>
              <a:t>Prof. </a:t>
            </a:r>
            <a:r>
              <a:rPr lang="de-DE" spc="-10" dirty="0"/>
              <a:t>Dr. Agnes Koschmider • Data Engineering</a:t>
            </a:r>
          </a:p>
        </p:txBody>
      </p:sp>
      <p:sp>
        <p:nvSpPr>
          <p:cNvPr id="12" name="bk object 17">
            <a:extLst>
              <a:ext uri="{FF2B5EF4-FFF2-40B4-BE49-F238E27FC236}">
                <a16:creationId xmlns:a16="http://schemas.microsoft.com/office/drawing/2014/main" id="{AEA2F9B1-FE2C-429F-A9CA-D6992A32FED5}"/>
              </a:ext>
            </a:extLst>
          </p:cNvPr>
          <p:cNvSpPr/>
          <p:nvPr userDrawn="1"/>
        </p:nvSpPr>
        <p:spPr>
          <a:xfrm>
            <a:off x="11071898" y="108145"/>
            <a:ext cx="983971" cy="989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15ED61E2-4CC4-4B20-BA99-E37CCD7E331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0144212" y="6593532"/>
            <a:ext cx="1855372" cy="176972"/>
          </a:xfrm>
        </p:spPr>
        <p:txBody>
          <a:bodyPr lIns="0" tIns="0" rIns="0" bIns="0"/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sp>
        <p:nvSpPr>
          <p:cNvPr id="11" name="bk object 17">
            <a:extLst>
              <a:ext uri="{FF2B5EF4-FFF2-40B4-BE49-F238E27FC236}">
                <a16:creationId xmlns:a16="http://schemas.microsoft.com/office/drawing/2014/main" id="{9C0BF75E-4F69-43CE-9BBF-B3720A0169FD}"/>
              </a:ext>
            </a:extLst>
          </p:cNvPr>
          <p:cNvSpPr/>
          <p:nvPr userDrawn="1"/>
        </p:nvSpPr>
        <p:spPr>
          <a:xfrm>
            <a:off x="4" y="6496811"/>
            <a:ext cx="12186529" cy="0"/>
          </a:xfrm>
          <a:custGeom>
            <a:avLst/>
            <a:gdLst/>
            <a:ahLst/>
            <a:cxnLst/>
            <a:rect l="l" t="t" r="r" b="b"/>
            <a:pathLst>
              <a:path w="9901555">
                <a:moveTo>
                  <a:pt x="9901428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1445" y="397840"/>
            <a:ext cx="11809108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03895E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10" name="Holder 6">
            <a:extLst>
              <a:ext uri="{FF2B5EF4-FFF2-40B4-BE49-F238E27FC236}">
                <a16:creationId xmlns:a16="http://schemas.microsoft.com/office/drawing/2014/main" id="{72905465-0FB2-4196-9B6D-84892891C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60185" y="6593532"/>
            <a:ext cx="5935817" cy="176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‹Nr.›</a:t>
            </a:fld>
            <a:r>
              <a:rPr lang="de-DE" spc="-10" dirty="0"/>
              <a:t> • </a:t>
            </a:r>
            <a:r>
              <a:rPr lang="de-DE" spc="-5" dirty="0"/>
              <a:t>Prof. </a:t>
            </a:r>
            <a:r>
              <a:rPr lang="de-DE" spc="-10" dirty="0"/>
              <a:t>Dr. Agnes Koschmider • Data Engineering</a:t>
            </a:r>
          </a:p>
        </p:txBody>
      </p:sp>
      <p:sp>
        <p:nvSpPr>
          <p:cNvPr id="11" name="bk object 17">
            <a:extLst>
              <a:ext uri="{FF2B5EF4-FFF2-40B4-BE49-F238E27FC236}">
                <a16:creationId xmlns:a16="http://schemas.microsoft.com/office/drawing/2014/main" id="{BD8A981E-EEDC-4B53-A6F2-91F64FD7DD04}"/>
              </a:ext>
            </a:extLst>
          </p:cNvPr>
          <p:cNvSpPr/>
          <p:nvPr userDrawn="1"/>
        </p:nvSpPr>
        <p:spPr>
          <a:xfrm>
            <a:off x="11071898" y="108145"/>
            <a:ext cx="983971" cy="989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F014F037-62FA-4E79-98A2-5E15CE917EA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0144212" y="6593532"/>
            <a:ext cx="1855372" cy="176972"/>
          </a:xfrm>
        </p:spPr>
        <p:txBody>
          <a:bodyPr lIns="0" tIns="0" rIns="0" bIns="0"/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5623" y="1927859"/>
            <a:ext cx="12203723" cy="0"/>
          </a:xfrm>
          <a:custGeom>
            <a:avLst/>
            <a:gdLst/>
            <a:ahLst/>
            <a:cxnLst/>
            <a:rect l="l" t="t" r="r" b="b"/>
            <a:pathLst>
              <a:path w="9915525">
                <a:moveTo>
                  <a:pt x="0" y="0"/>
                </a:moveTo>
                <a:lnTo>
                  <a:pt x="991514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A5BBC0CC-AEAC-4BDF-A8A5-E82AD25BE5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60185" y="6593532"/>
            <a:ext cx="5935817" cy="176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‹Nr.›</a:t>
            </a:fld>
            <a:r>
              <a:rPr lang="de-DE" spc="-10" dirty="0"/>
              <a:t> • </a:t>
            </a:r>
            <a:r>
              <a:rPr lang="de-DE" spc="-5" dirty="0"/>
              <a:t>Prof. </a:t>
            </a:r>
            <a:r>
              <a:rPr lang="de-DE" spc="-10" dirty="0"/>
              <a:t>Dr. Agnes Koschmider • Data Engineering</a:t>
            </a:r>
          </a:p>
        </p:txBody>
      </p:sp>
      <p:sp>
        <p:nvSpPr>
          <p:cNvPr id="9" name="bk object 17">
            <a:extLst>
              <a:ext uri="{FF2B5EF4-FFF2-40B4-BE49-F238E27FC236}">
                <a16:creationId xmlns:a16="http://schemas.microsoft.com/office/drawing/2014/main" id="{C876FC4F-2842-4E22-8157-3302A9CAD9F2}"/>
              </a:ext>
            </a:extLst>
          </p:cNvPr>
          <p:cNvSpPr/>
          <p:nvPr userDrawn="1"/>
        </p:nvSpPr>
        <p:spPr>
          <a:xfrm>
            <a:off x="7686588" y="5775251"/>
            <a:ext cx="1175004" cy="681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bk object 18">
            <a:extLst>
              <a:ext uri="{FF2B5EF4-FFF2-40B4-BE49-F238E27FC236}">
                <a16:creationId xmlns:a16="http://schemas.microsoft.com/office/drawing/2014/main" id="{ECB12176-96C4-428B-88DE-5A37AD3F58C3}"/>
              </a:ext>
            </a:extLst>
          </p:cNvPr>
          <p:cNvSpPr/>
          <p:nvPr userDrawn="1"/>
        </p:nvSpPr>
        <p:spPr>
          <a:xfrm>
            <a:off x="9677400" y="5791200"/>
            <a:ext cx="1763268" cy="68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3" name="Text Box 38">
            <a:extLst>
              <a:ext uri="{FF2B5EF4-FFF2-40B4-BE49-F238E27FC236}">
                <a16:creationId xmlns:a16="http://schemas.microsoft.com/office/drawing/2014/main" id="{02A98EE9-45C8-4B69-9A18-2667F3A2B8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86588" y="2229636"/>
            <a:ext cx="406919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 defTabSz="1001713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defTabSz="1001713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defTabSz="1001713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defTabSz="1001713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defTabSz="1001713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200" b="1" dirty="0">
                <a:solidFill>
                  <a:srgbClr val="646464"/>
                </a:solidFill>
                <a:latin typeface="Trebuchet MS (Überschriften)"/>
              </a:rPr>
              <a:t>Universität Bayreuth</a:t>
            </a:r>
          </a:p>
          <a:p>
            <a:pPr marL="0" marR="0" indent="0" algn="l" defTabSz="7116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646464"/>
                </a:solidFill>
                <a:latin typeface="Trebuchet MS (Überschriften)"/>
              </a:rPr>
              <a:t>Prof. Dr. Agnes Koschmider</a:t>
            </a:r>
          </a:p>
          <a:p>
            <a:pPr marL="0" marR="0" indent="0" algn="l" defTabSz="7116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646464"/>
                </a:solidFill>
                <a:latin typeface="Trebuchet MS (Überschriften)"/>
              </a:rPr>
              <a:t>Lehrstuhl für Wirtschaftsinformatik und Process Analytics </a:t>
            </a:r>
          </a:p>
          <a:p>
            <a:pPr marL="0" marR="0" indent="0" algn="l" defTabSz="7116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646464"/>
                </a:solidFill>
                <a:latin typeface="Trebuchet MS (Überschriften)"/>
              </a:rPr>
              <a:t>Kernkompetenzzentrum</a:t>
            </a:r>
            <a:br>
              <a:rPr lang="de-DE" sz="1200" dirty="0">
                <a:solidFill>
                  <a:srgbClr val="646464"/>
                </a:solidFill>
                <a:latin typeface="Trebuchet MS (Überschriften)"/>
              </a:rPr>
            </a:br>
            <a:r>
              <a:rPr lang="de-DE" sz="1200" dirty="0">
                <a:solidFill>
                  <a:srgbClr val="646464"/>
                </a:solidFill>
                <a:latin typeface="Trebuchet MS (Überschriften)"/>
              </a:rPr>
              <a:t>Finanz- &amp; Informationsmanagement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de-DE" sz="1200" dirty="0">
                <a:solidFill>
                  <a:srgbClr val="646464"/>
                </a:solidFill>
                <a:latin typeface="Trebuchet MS (Überschriften)"/>
              </a:rPr>
              <a:t>Projektgruppe Wirtschaftsinformatik </a:t>
            </a:r>
            <a:br>
              <a:rPr lang="de-DE" sz="1200" dirty="0">
                <a:solidFill>
                  <a:srgbClr val="646464"/>
                </a:solidFill>
                <a:latin typeface="Trebuchet MS (Überschriften)"/>
              </a:rPr>
            </a:br>
            <a:r>
              <a:rPr lang="de-DE" sz="1200" dirty="0">
                <a:solidFill>
                  <a:srgbClr val="646464"/>
                </a:solidFill>
                <a:latin typeface="Trebuchet MS (Überschriften)"/>
              </a:rPr>
              <a:t>des Fraunhofer FIT</a:t>
            </a:r>
          </a:p>
          <a:p>
            <a:pPr eaLnBrk="1" hangingPunct="1">
              <a:spcBef>
                <a:spcPct val="50000"/>
              </a:spcBef>
              <a:defRPr/>
            </a:pPr>
            <a:endParaRPr lang="de-DE" sz="1200" b="1" dirty="0">
              <a:solidFill>
                <a:srgbClr val="646464"/>
              </a:solidFill>
              <a:latin typeface="Trebuchet MS (Überschriften)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de-DE" sz="1200" b="1" dirty="0">
              <a:solidFill>
                <a:srgbClr val="646464"/>
              </a:solidFill>
              <a:latin typeface="Trebuchet MS (Überschriften)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de-DE" sz="1200" b="1" dirty="0">
                <a:solidFill>
                  <a:srgbClr val="646464"/>
                </a:solidFill>
                <a:latin typeface="Trebuchet MS (Überschriften)"/>
              </a:rPr>
              <a:t>www.fim-rc.de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de-DE" sz="1200" b="1" dirty="0">
                <a:solidFill>
                  <a:srgbClr val="646464"/>
                </a:solidFill>
                <a:latin typeface="Trebuchet MS (Überschriften)"/>
              </a:rPr>
              <a:t>www.wirtschaftsinformatik.fraunhofer.de</a:t>
            </a:r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466C1AAE-0939-4182-848D-47852800B5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2229636"/>
            <a:ext cx="5039078" cy="1615827"/>
          </a:xfrm>
          <a:prstGeom prst="rect">
            <a:avLst/>
          </a:prstGeom>
        </p:spPr>
        <p:txBody>
          <a:bodyPr lIns="0"/>
          <a:lstStyle>
            <a:lvl1pPr>
              <a:defRPr sz="3500" baseline="0">
                <a:solidFill>
                  <a:srgbClr val="03895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5FBD4315-929E-4C23-8B24-D8BC0F60FC1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4477354"/>
            <a:ext cx="5057423" cy="615553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Trebuchet MS (Überschriften)"/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1" name="Holder 4">
            <a:extLst>
              <a:ext uri="{FF2B5EF4-FFF2-40B4-BE49-F238E27FC236}">
                <a16:creationId xmlns:a16="http://schemas.microsoft.com/office/drawing/2014/main" id="{EB119114-F0CC-4BE3-8D9E-FC4C16B6663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0144212" y="6593532"/>
            <a:ext cx="1855372" cy="176972"/>
          </a:xfrm>
        </p:spPr>
        <p:txBody>
          <a:bodyPr lIns="0" tIns="0" rIns="0" bIns="0"/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eliebige*r Vortragende*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2AA9AF9-C1E4-45D7-81EE-22A40C9977F1}"/>
              </a:ext>
            </a:extLst>
          </p:cNvPr>
          <p:cNvSpPr/>
          <p:nvPr userDrawn="1"/>
        </p:nvSpPr>
        <p:spPr>
          <a:xfrm>
            <a:off x="0" y="68263"/>
            <a:ext cx="12192000" cy="678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B9819-F136-4869-839D-BB089F223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557" y="1397593"/>
            <a:ext cx="7092583" cy="776288"/>
          </a:xfrm>
        </p:spPr>
        <p:txBody>
          <a:bodyPr/>
          <a:lstStyle>
            <a:lvl1pPr>
              <a:defRPr sz="2520">
                <a:solidFill>
                  <a:schemeClr val="tx2"/>
                </a:solidFill>
              </a:defRPr>
            </a:lvl1pPr>
          </a:lstStyle>
          <a:p>
            <a:r>
              <a:rPr lang="de-DE"/>
              <a:t>Beliebige*r Vortragende*r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CB5CBC7-4143-4DEA-8809-9B114E002A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48558" y="2385195"/>
            <a:ext cx="7092583" cy="44319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40">
                <a:solidFill>
                  <a:srgbClr val="4B4B4B"/>
                </a:solidFill>
              </a:defRPr>
            </a:lvl1pPr>
            <a:lvl2pPr>
              <a:defRPr sz="1440"/>
            </a:lvl2pPr>
            <a:lvl3pPr>
              <a:defRPr sz="1260"/>
            </a:lvl3pPr>
            <a:lvl4pPr>
              <a:defRPr sz="1080"/>
            </a:lvl4pPr>
            <a:lvl5pPr>
              <a:defRPr sz="1080"/>
            </a:lvl5pPr>
          </a:lstStyle>
          <a:p>
            <a:pPr lvl="0"/>
            <a:r>
              <a:rPr lang="de-DE"/>
              <a:t>Untertitel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9B33EA7-9CE8-493B-9082-0F747F82D6A2}"/>
              </a:ext>
            </a:extLst>
          </p:cNvPr>
          <p:cNvCxnSpPr>
            <a:cxnSpLocks/>
          </p:cNvCxnSpPr>
          <p:nvPr userDrawn="1"/>
        </p:nvCxnSpPr>
        <p:spPr>
          <a:xfrm>
            <a:off x="4548557" y="1238116"/>
            <a:ext cx="7086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>
            <a:extLst>
              <a:ext uri="{FF2B5EF4-FFF2-40B4-BE49-F238E27FC236}">
                <a16:creationId xmlns:a16="http://schemas.microsoft.com/office/drawing/2014/main" id="{5160DD39-B6E4-4C35-9F28-B07F49DEFDF7}"/>
              </a:ext>
            </a:extLst>
          </p:cNvPr>
          <p:cNvSpPr/>
          <p:nvPr userDrawn="1"/>
        </p:nvSpPr>
        <p:spPr>
          <a:xfrm>
            <a:off x="0" y="1"/>
            <a:ext cx="12192000" cy="68262"/>
          </a:xfrm>
          <a:prstGeom prst="rect">
            <a:avLst/>
          </a:prstGeom>
          <a:solidFill>
            <a:srgbClr val="00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A45966A-13AC-43DE-93A7-08E0DE51F97A}"/>
              </a:ext>
            </a:extLst>
          </p:cNvPr>
          <p:cNvCxnSpPr>
            <a:cxnSpLocks/>
          </p:cNvCxnSpPr>
          <p:nvPr userDrawn="1"/>
        </p:nvCxnSpPr>
        <p:spPr>
          <a:xfrm>
            <a:off x="4548555" y="1238116"/>
            <a:ext cx="70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38">
            <a:extLst>
              <a:ext uri="{FF2B5EF4-FFF2-40B4-BE49-F238E27FC236}">
                <a16:creationId xmlns:a16="http://schemas.microsoft.com/office/drawing/2014/main" id="{86DF2652-0633-451E-ACFC-CBD7DD368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557" y="3045601"/>
            <a:ext cx="7092583" cy="49859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80" b="1">
                <a:solidFill>
                  <a:srgbClr val="4B4B4B"/>
                </a:solidFill>
              </a:defRPr>
            </a:lvl1pPr>
            <a:lvl2pPr>
              <a:defRPr sz="1440"/>
            </a:lvl2pPr>
            <a:lvl3pPr>
              <a:defRPr sz="1260"/>
            </a:lvl3pPr>
            <a:lvl4pPr>
              <a:defRPr sz="1080"/>
            </a:lvl4pPr>
            <a:lvl5pPr>
              <a:defRPr sz="108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und Name der/des </a:t>
            </a:r>
            <a:r>
              <a:rPr lang="en-US" err="1"/>
              <a:t>Vortragenden</a:t>
            </a:r>
            <a:endParaRPr lang="en-US"/>
          </a:p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8A2D0A4-929C-4059-BBE7-4297BFE74BDA}"/>
              </a:ext>
            </a:extLst>
          </p:cNvPr>
          <p:cNvSpPr txBox="1"/>
          <p:nvPr userDrawn="1"/>
        </p:nvSpPr>
        <p:spPr>
          <a:xfrm>
            <a:off x="4548555" y="3413601"/>
            <a:ext cx="7106424" cy="15426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80" b="0" kern="1200" dirty="0">
                <a:solidFill>
                  <a:srgbClr val="4B4B4B"/>
                </a:solidFill>
                <a:latin typeface="Trebuchet MS" pitchFamily="34" charset="0"/>
                <a:ea typeface="+mn-ea"/>
                <a:cs typeface="Arial" charset="0"/>
              </a:rPr>
              <a:t>Universität Bayreuth</a:t>
            </a:r>
          </a:p>
          <a:p>
            <a:pPr lvl="0"/>
            <a:r>
              <a:rPr lang="de-DE" sz="1080" b="0" dirty="0">
                <a:solidFill>
                  <a:srgbClr val="4B4B4B"/>
                </a:solidFill>
              </a:rPr>
              <a:t>Professur für Wirtschaftsinformatik und </a:t>
            </a:r>
            <a:r>
              <a:rPr lang="de-DE" sz="1080" b="0" dirty="0" err="1">
                <a:solidFill>
                  <a:srgbClr val="4B4B4B"/>
                </a:solidFill>
              </a:rPr>
              <a:t>Process</a:t>
            </a:r>
            <a:r>
              <a:rPr lang="de-DE" sz="1080" b="0" dirty="0">
                <a:solidFill>
                  <a:srgbClr val="4B4B4B"/>
                </a:solidFill>
              </a:rPr>
              <a:t> Analytics </a:t>
            </a:r>
          </a:p>
          <a:p>
            <a:pPr lvl="0"/>
            <a:endParaRPr lang="de-DE" sz="1080" b="0" dirty="0">
              <a:solidFill>
                <a:srgbClr val="4B4B4B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B59ADC-D240-4941-9DD5-203A92C371F5}"/>
              </a:ext>
            </a:extLst>
          </p:cNvPr>
          <p:cNvSpPr txBox="1"/>
          <p:nvPr userDrawn="1"/>
        </p:nvSpPr>
        <p:spPr>
          <a:xfrm>
            <a:off x="4548555" y="5868027"/>
            <a:ext cx="3364380" cy="36566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lvl="0"/>
            <a:r>
              <a:rPr lang="de-DE" sz="1100" kern="1200" dirty="0">
                <a:solidFill>
                  <a:schemeClr val="tx2"/>
                </a:solidFill>
                <a:latin typeface="Trebuchet MS" pitchFamily="34" charset="0"/>
                <a:ea typeface="+mn-ea"/>
                <a:cs typeface="Arial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www.pa.uni-bayreuth.de</a:t>
            </a:r>
            <a:endParaRPr lang="de-DE" sz="1100" kern="1200" dirty="0">
              <a:solidFill>
                <a:schemeClr val="tx2"/>
              </a:solidFill>
              <a:latin typeface="Trebuchet MS" pitchFamily="34" charset="0"/>
              <a:ea typeface="+mn-ea"/>
              <a:cs typeface="Arial" charset="0"/>
            </a:endParaRPr>
          </a:p>
          <a:p>
            <a:pPr lvl="0"/>
            <a:r>
              <a:rPr lang="de-DE" sz="1100" dirty="0">
                <a:solidFill>
                  <a:schemeClr val="tx2"/>
                </a:solidFill>
                <a:latin typeface="Trebuchet MS" panose="020B0603020202020204" pitchFamily="34" charset="0"/>
              </a:rPr>
              <a:t>https://www.wi.uni-bayreuth.de</a:t>
            </a:r>
          </a:p>
        </p:txBody>
      </p:sp>
      <p:sp>
        <p:nvSpPr>
          <p:cNvPr id="52" name="Bildplatzhalter 6">
            <a:extLst>
              <a:ext uri="{FF2B5EF4-FFF2-40B4-BE49-F238E27FC236}">
                <a16:creationId xmlns:a16="http://schemas.microsoft.com/office/drawing/2014/main" id="{35763F9D-4B65-48F0-807E-FAD09468A9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68263"/>
            <a:ext cx="4114800" cy="276999"/>
          </a:xfrm>
          <a:solidFill>
            <a:srgbClr val="B2DECF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 </a:t>
            </a:r>
            <a:endParaRPr lang="en-US"/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A77F8E3-6C03-68F3-15D7-89930D57C9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33" y="273980"/>
            <a:ext cx="2152519" cy="6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1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hteck 141">
            <a:extLst>
              <a:ext uri="{FF2B5EF4-FFF2-40B4-BE49-F238E27FC236}">
                <a16:creationId xmlns:a16="http://schemas.microsoft.com/office/drawing/2014/main" id="{7EDD7C82-C014-479F-9CDC-0ED1064608F9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3C83F6-AD8B-4C81-880A-7C6FF8D63F47}"/>
              </a:ext>
            </a:extLst>
          </p:cNvPr>
          <p:cNvSpPr/>
          <p:nvPr userDrawn="1"/>
        </p:nvSpPr>
        <p:spPr>
          <a:xfrm>
            <a:off x="0" y="-1"/>
            <a:ext cx="12192000" cy="6200776"/>
          </a:xfrm>
          <a:prstGeom prst="rect">
            <a:avLst/>
          </a:prstGeom>
          <a:solidFill>
            <a:srgbClr val="03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F8827-7DAE-427E-829A-1C7812127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0030" y="3498046"/>
            <a:ext cx="8172000" cy="789560"/>
          </a:xfrm>
        </p:spPr>
        <p:txBody>
          <a:bodyPr/>
          <a:lstStyle>
            <a:lvl1pPr>
              <a:defRPr sz="252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Kapiteltrenner</a:t>
            </a:r>
            <a:r>
              <a:rPr lang="de-DE"/>
              <a:t> </a:t>
            </a:r>
            <a:r>
              <a:rPr lang="de-DE" err="1"/>
              <a:t>Lorem</a:t>
            </a:r>
            <a:br>
              <a:rPr lang="de-DE"/>
            </a:br>
            <a:r>
              <a:rPr lang="de-DE"/>
              <a:t>Zweite Zeile Ipsum</a:t>
            </a:r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A1F0A7-CC4C-48B8-BA2B-81A4E8632408}"/>
              </a:ext>
            </a:extLst>
          </p:cNvPr>
          <p:cNvCxnSpPr>
            <a:cxnSpLocks/>
          </p:cNvCxnSpPr>
          <p:nvPr userDrawn="1"/>
        </p:nvCxnSpPr>
        <p:spPr>
          <a:xfrm>
            <a:off x="556848" y="4454308"/>
            <a:ext cx="110843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C56A2-0AC3-476F-BFEE-274669F5B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9208" y="4617225"/>
            <a:ext cx="8172000" cy="55399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Untertitel</a:t>
            </a:r>
            <a:br>
              <a:rPr lang="de-DE"/>
            </a:br>
            <a:r>
              <a:rPr lang="de-DE"/>
              <a:t>Zweite Zeile</a:t>
            </a:r>
          </a:p>
        </p:txBody>
      </p:sp>
      <p:sp>
        <p:nvSpPr>
          <p:cNvPr id="144" name="Textplatzhalter 143">
            <a:extLst>
              <a:ext uri="{FF2B5EF4-FFF2-40B4-BE49-F238E27FC236}">
                <a16:creationId xmlns:a16="http://schemas.microsoft.com/office/drawing/2014/main" id="{B4B87E25-1972-4BA3-9017-8F62239345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465385" y="859696"/>
            <a:ext cx="4759570" cy="3974934"/>
          </a:xfrm>
        </p:spPr>
        <p:txBody>
          <a:bodyPr anchor="ctr"/>
          <a:lstStyle>
            <a:lvl1pPr marL="0" indent="0" algn="r">
              <a:buNone/>
              <a:defRPr sz="2583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</a:t>
            </a:r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BEB5C5-7930-4FD9-802B-CFC2339A4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50" y="6295445"/>
            <a:ext cx="2318327" cy="4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5C2E51-7D0B-4A4D-8DC1-79065BA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88A21C8-9F28-4A6C-AD25-FBA8B8FEFFB3}" type="datetime1">
              <a:rPr lang="de-DE" smtClean="0"/>
              <a:t>26.08.2024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1DBF68-B110-47AE-81D0-1A1BB377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9"/>
            <a:ext cx="11088000" cy="13849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2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0" name="Fußzeilenplatzhalter 12">
            <a:extLst>
              <a:ext uri="{FF2B5EF4-FFF2-40B4-BE49-F238E27FC236}">
                <a16:creationId xmlns:a16="http://schemas.microsoft.com/office/drawing/2014/main" id="{783AA3FD-B3F6-4BCC-A437-23D9555B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8" y="6584720"/>
            <a:ext cx="9058033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1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6422D8EC-C3CA-413D-B435-E23AABA2009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2000" y="6199455"/>
            <a:ext cx="11088000" cy="145553"/>
          </a:xfrm>
        </p:spPr>
        <p:txBody>
          <a:bodyPr anchor="b"/>
          <a:lstStyle>
            <a:lvl1pPr marL="0" indent="0" algn="r">
              <a:buNone/>
              <a:defRPr sz="946" i="1">
                <a:solidFill>
                  <a:schemeClr val="accent3"/>
                </a:solidFill>
              </a:defRPr>
            </a:lvl1pPr>
            <a:lvl2pPr>
              <a:defRPr sz="946">
                <a:solidFill>
                  <a:schemeClr val="accent2"/>
                </a:solidFill>
              </a:defRPr>
            </a:lvl2pPr>
            <a:lvl3pPr>
              <a:defRPr sz="900">
                <a:solidFill>
                  <a:schemeClr val="accent2"/>
                </a:solidFill>
              </a:defRPr>
            </a:lvl3pPr>
          </a:lstStyle>
          <a:p>
            <a:pPr lvl="0"/>
            <a:r>
              <a:rPr lang="de-DE"/>
              <a:t>Quelle(n): 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987571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4DD5-3C38-4827-AB4F-42425E3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51D4E8B-9169-4CED-9B68-4105C736C8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1449388"/>
            <a:ext cx="11088000" cy="45005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22D6-4BDB-48DE-A4AE-F43CC58711CC}"/>
              </a:ext>
            </a:extLst>
          </p:cNvPr>
          <p:cNvSpPr/>
          <p:nvPr userDrawn="1"/>
        </p:nvSpPr>
        <p:spPr>
          <a:xfrm>
            <a:off x="0" y="0"/>
            <a:ext cx="12192000" cy="68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E33A1810-26F1-B35B-CE28-4A692444E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Yorck Zisgen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42BCCDED-97AC-517E-09B4-B496215B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00" y="6584720"/>
            <a:ext cx="777407" cy="139606"/>
          </a:xfrm>
        </p:spPr>
        <p:txBody>
          <a:bodyPr/>
          <a:lstStyle/>
          <a:p>
            <a:fld id="{BE85EDBB-A499-4B24-8D79-F65A42287419}" type="datetime1">
              <a:rPr lang="de-DE" smtClean="0"/>
              <a:t>26.08.2024</a:t>
            </a:fld>
            <a:endParaRPr lang="en-US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D971E23-0016-80AA-F6CF-D473B1C4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00" y="6584720"/>
            <a:ext cx="304800" cy="139606"/>
          </a:xfrm>
        </p:spPr>
        <p:txBody>
          <a:bodyPr/>
          <a:lstStyle/>
          <a:p>
            <a:fld id="{64647E8F-5052-4581-98D0-7C32D5A4534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98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194823"/>
            <a:ext cx="12192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9906000" y="152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1445" y="397840"/>
            <a:ext cx="1180910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3895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7860" y="1274313"/>
            <a:ext cx="1161628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60185" y="6593532"/>
            <a:ext cx="5935817" cy="176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‹Nr.›</a:t>
            </a:fld>
            <a:r>
              <a:rPr lang="de-DE" spc="-10" dirty="0"/>
              <a:t> • </a:t>
            </a:r>
            <a:r>
              <a:rPr lang="de-DE" spc="-5" dirty="0"/>
              <a:t>Prof. </a:t>
            </a:r>
            <a:r>
              <a:rPr lang="de-DE" spc="-10" dirty="0"/>
              <a:t>Dr. Agnes Koschmider• Generative KI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A3F9874E-E514-4237-9274-088D1521F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44212" y="6593532"/>
            <a:ext cx="1855372" cy="176972"/>
          </a:xfrm>
          <a:prstGeom prst="rect">
            <a:avLst/>
          </a:prstGeom>
        </p:spPr>
        <p:txBody>
          <a:bodyPr lIns="0" tIns="0" rIns="0" bIns="0"/>
          <a:lstStyle>
            <a:lvl1pPr>
              <a:defRPr sz="11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5" r:id="rId13"/>
    <p:sldLayoutId id="2147483676" r:id="rId14"/>
    <p:sldLayoutId id="2147483678" r:id="rId15"/>
    <p:sldLayoutId id="2147483679" r:id="rId16"/>
    <p:sldLayoutId id="2147483680" r:id="rId17"/>
    <p:sldLayoutId id="2147483681" r:id="rId18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12">
        <a:defRPr>
          <a:latin typeface="+mn-lt"/>
          <a:ea typeface="+mn-ea"/>
          <a:cs typeface="+mn-cs"/>
        </a:defRPr>
      </a:lvl2pPr>
      <a:lvl3pPr marL="914423">
        <a:defRPr>
          <a:latin typeface="+mn-lt"/>
          <a:ea typeface="+mn-ea"/>
          <a:cs typeface="+mn-cs"/>
        </a:defRPr>
      </a:lvl3pPr>
      <a:lvl4pPr marL="1371634">
        <a:defRPr>
          <a:latin typeface="+mn-lt"/>
          <a:ea typeface="+mn-ea"/>
          <a:cs typeface="+mn-cs"/>
        </a:defRPr>
      </a:lvl4pPr>
      <a:lvl5pPr marL="1828846">
        <a:defRPr>
          <a:latin typeface="+mn-lt"/>
          <a:ea typeface="+mn-ea"/>
          <a:cs typeface="+mn-cs"/>
        </a:defRPr>
      </a:lvl5pPr>
      <a:lvl6pPr marL="2286057">
        <a:defRPr>
          <a:latin typeface="+mn-lt"/>
          <a:ea typeface="+mn-ea"/>
          <a:cs typeface="+mn-cs"/>
        </a:defRPr>
      </a:lvl6pPr>
      <a:lvl7pPr marL="2743269">
        <a:defRPr>
          <a:latin typeface="+mn-lt"/>
          <a:ea typeface="+mn-ea"/>
          <a:cs typeface="+mn-cs"/>
        </a:defRPr>
      </a:lvl7pPr>
      <a:lvl8pPr marL="3200480">
        <a:defRPr>
          <a:latin typeface="+mn-lt"/>
          <a:ea typeface="+mn-ea"/>
          <a:cs typeface="+mn-cs"/>
        </a:defRPr>
      </a:lvl8pPr>
      <a:lvl9pPr marL="365769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12">
        <a:defRPr>
          <a:latin typeface="+mn-lt"/>
          <a:ea typeface="+mn-ea"/>
          <a:cs typeface="+mn-cs"/>
        </a:defRPr>
      </a:lvl2pPr>
      <a:lvl3pPr marL="914423">
        <a:defRPr>
          <a:latin typeface="+mn-lt"/>
          <a:ea typeface="+mn-ea"/>
          <a:cs typeface="+mn-cs"/>
        </a:defRPr>
      </a:lvl3pPr>
      <a:lvl4pPr marL="1371634">
        <a:defRPr>
          <a:latin typeface="+mn-lt"/>
          <a:ea typeface="+mn-ea"/>
          <a:cs typeface="+mn-cs"/>
        </a:defRPr>
      </a:lvl4pPr>
      <a:lvl5pPr marL="1828846">
        <a:defRPr>
          <a:latin typeface="+mn-lt"/>
          <a:ea typeface="+mn-ea"/>
          <a:cs typeface="+mn-cs"/>
        </a:defRPr>
      </a:lvl5pPr>
      <a:lvl6pPr marL="2286057">
        <a:defRPr>
          <a:latin typeface="+mn-lt"/>
          <a:ea typeface="+mn-ea"/>
          <a:cs typeface="+mn-cs"/>
        </a:defRPr>
      </a:lvl6pPr>
      <a:lvl7pPr marL="2743269">
        <a:defRPr>
          <a:latin typeface="+mn-lt"/>
          <a:ea typeface="+mn-ea"/>
          <a:cs typeface="+mn-cs"/>
        </a:defRPr>
      </a:lvl7pPr>
      <a:lvl8pPr marL="3200480">
        <a:defRPr>
          <a:latin typeface="+mn-lt"/>
          <a:ea typeface="+mn-ea"/>
          <a:cs typeface="+mn-cs"/>
        </a:defRPr>
      </a:lvl8pPr>
      <a:lvl9pPr marL="365769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HK6y8DAPN_0?feature=oembed" TargetMode="External"/><Relationship Id="rId4" Type="http://schemas.openxmlformats.org/officeDocument/2006/relationships/image" Target="../media/image5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Sq1QZB5baNw?feature=oembed" TargetMode="External"/><Relationship Id="rId4" Type="http://schemas.openxmlformats.org/officeDocument/2006/relationships/image" Target="../media/image73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9F86D-6D60-E00F-276D-D5A905B6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557" y="1397593"/>
            <a:ext cx="7092583" cy="387798"/>
          </a:xfrm>
        </p:spPr>
        <p:txBody>
          <a:bodyPr/>
          <a:lstStyle/>
          <a:p>
            <a:r>
              <a:rPr lang="de-DE" dirty="0">
                <a:solidFill>
                  <a:srgbClr val="00A070"/>
                </a:solidFill>
              </a:rPr>
              <a:t>Generative KI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A3762C-EB42-835C-6B73-350902E1E1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de-DE" dirty="0"/>
              <a:t>Kapitel 4 – </a:t>
            </a:r>
            <a:r>
              <a:rPr lang="de-DE" dirty="0" err="1"/>
              <a:t>LangChain</a:t>
            </a:r>
            <a:r>
              <a:rPr lang="de-DE" dirty="0"/>
              <a:t> und Generative KI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E12F49-58D9-6E24-4A57-05D2127AF0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8557" y="3045601"/>
            <a:ext cx="7092583" cy="332399"/>
          </a:xfrm>
        </p:spPr>
        <p:txBody>
          <a:bodyPr/>
          <a:lstStyle/>
          <a:p>
            <a:r>
              <a:rPr lang="de-DE" dirty="0"/>
              <a:t>Prof. Dr. Agnes Koschmider </a:t>
            </a:r>
          </a:p>
          <a:p>
            <a:endParaRPr lang="de-DE" dirty="0"/>
          </a:p>
        </p:txBody>
      </p:sp>
      <p:pic>
        <p:nvPicPr>
          <p:cNvPr id="6" name="Bildplatzhalter 5" descr="Ein Bild, das Zahnrad, Metallwaren, Rad, Transport enthält.&#10;&#10;Beschreibung automatisch generiert.">
            <a:extLst>
              <a:ext uri="{FF2B5EF4-FFF2-40B4-BE49-F238E27FC236}">
                <a16:creationId xmlns:a16="http://schemas.microsoft.com/office/drawing/2014/main" id="{0411BD4D-BF57-15A1-D3E4-19FF929916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956" r="8956"/>
          <a:stretch/>
        </p:blipFill>
        <p:spPr>
          <a:xfrm>
            <a:off x="1" y="68263"/>
            <a:ext cx="4114800" cy="6789737"/>
          </a:xfrm>
        </p:spPr>
      </p:pic>
    </p:spTree>
    <p:extLst>
      <p:ext uri="{BB962C8B-B14F-4D97-AF65-F5344CB8AC3E}">
        <p14:creationId xmlns:p14="http://schemas.microsoft.com/office/powerpoint/2010/main" val="2727148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</a:t>
            </a:r>
            <a:r>
              <a:rPr lang="de-DE" dirty="0" err="1"/>
              <a:t>LangChain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147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926CB67-5D69-DD41-4044-04381844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Einführung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076022F-C2CC-2D1B-28E4-8D01769E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860" y="1274313"/>
            <a:ext cx="11616287" cy="4585871"/>
          </a:xfrm>
        </p:spPr>
        <p:txBody>
          <a:bodyPr/>
          <a:lstStyle/>
          <a:p>
            <a:r>
              <a:rPr lang="de-DE" sz="2000" dirty="0"/>
              <a:t>Founder &amp; Lead Developer: Harrison Chase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Ideen:</a:t>
            </a:r>
          </a:p>
          <a:p>
            <a:pPr marL="742962" lvl="1" indent="-285750">
              <a:buFont typeface="Wingdings" panose="05000000000000000000" pitchFamily="2" charset="2"/>
              <a:buChar char="Ø"/>
            </a:pPr>
            <a:r>
              <a:rPr lang="de-DE" sz="2000" dirty="0"/>
              <a:t>Wiederverwendbarkeit von guten Prompts</a:t>
            </a:r>
          </a:p>
          <a:p>
            <a:pPr marL="742962" lvl="1" indent="-285750">
              <a:buFont typeface="Wingdings" panose="05000000000000000000" pitchFamily="2" charset="2"/>
              <a:buChar char="Ø"/>
            </a:pPr>
            <a:r>
              <a:rPr lang="de-DE" sz="2000" dirty="0"/>
              <a:t>„Boiler Plate Code“ vereinfachen</a:t>
            </a:r>
          </a:p>
          <a:p>
            <a:pPr marL="742962" lvl="1" indent="-285750">
              <a:buFont typeface="Wingdings" panose="05000000000000000000" pitchFamily="2" charset="2"/>
              <a:buChar char="Ø"/>
            </a:pPr>
            <a:r>
              <a:rPr lang="de-DE" sz="2000" dirty="0"/>
              <a:t>Zusätzliche Funktionalitäten bereitstellen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Gestartet Oktober 2022 als Open Source Projekt</a:t>
            </a:r>
          </a:p>
          <a:p>
            <a:r>
              <a:rPr lang="de-DE" sz="2000" dirty="0"/>
              <a:t>Erste Releases ab Januar 2023 auf GitHub  </a:t>
            </a:r>
            <a:r>
              <a:rPr lang="de-DE" sz="1400" dirty="0"/>
              <a:t> (v.0.0.64 vom 16.01.23)</a:t>
            </a:r>
            <a:endParaRPr lang="de-DE" sz="2000" dirty="0"/>
          </a:p>
          <a:p>
            <a:r>
              <a:rPr lang="de-DE" sz="2000" dirty="0"/>
              <a:t>April 2023:	Gründung als Incorporated (</a:t>
            </a:r>
            <a:r>
              <a:rPr lang="de-DE" sz="2000" dirty="0" err="1"/>
              <a:t>LangChain</a:t>
            </a:r>
            <a:r>
              <a:rPr lang="de-DE" sz="2000" dirty="0"/>
              <a:t>, Inc.)</a:t>
            </a:r>
          </a:p>
          <a:p>
            <a:r>
              <a:rPr lang="de-DE" sz="2000" dirty="0"/>
              <a:t>		$ 20M Venture Capital eingenommen</a:t>
            </a:r>
          </a:p>
          <a:p>
            <a:r>
              <a:rPr lang="de-DE" sz="2000" dirty="0"/>
              <a:t>		Geschätzter Wert: $ 200M</a:t>
            </a:r>
          </a:p>
          <a:p>
            <a:endParaRPr lang="de-DE" sz="2000" dirty="0"/>
          </a:p>
        </p:txBody>
      </p:sp>
      <p:pic>
        <p:nvPicPr>
          <p:cNvPr id="4" name="Grafik 3" descr="Ein Bild, das Text, Schrift, Logo, Grafiken enthält.">
            <a:extLst>
              <a:ext uri="{FF2B5EF4-FFF2-40B4-BE49-F238E27FC236}">
                <a16:creationId xmlns:a16="http://schemas.microsoft.com/office/drawing/2014/main" id="{9A68F5E4-1914-2750-2C0C-12E51A4F1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7010400" y="4071514"/>
            <a:ext cx="4800600" cy="1191752"/>
          </a:xfrm>
          <a:prstGeom prst="rect">
            <a:avLst/>
          </a:prstGeom>
        </p:spPr>
      </p:pic>
      <p:pic>
        <p:nvPicPr>
          <p:cNvPr id="7" name="Grafik 6" descr="Ein Bild, das Text, Schrift, Logo, Grafiken enthält.">
            <a:extLst>
              <a:ext uri="{FF2B5EF4-FFF2-40B4-BE49-F238E27FC236}">
                <a16:creationId xmlns:a16="http://schemas.microsoft.com/office/drawing/2014/main" id="{685A5364-0A1D-FF77-E1AB-B815DF795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0"/>
          <a:stretch/>
        </p:blipFill>
        <p:spPr>
          <a:xfrm>
            <a:off x="7772400" y="1905000"/>
            <a:ext cx="3276600" cy="165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2457-4B09-C7A7-F760-69B9108F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Einführung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81AD21-66C4-0368-421B-2DD8AD1F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C71F63-7A34-826A-48DA-1828988DB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pic>
        <p:nvPicPr>
          <p:cNvPr id="7" name="Inhaltsplatzhalter 6" descr="Ein Bild, das Text, Screenshot enthält.">
            <a:extLst>
              <a:ext uri="{FF2B5EF4-FFF2-40B4-BE49-F238E27FC236}">
                <a16:creationId xmlns:a16="http://schemas.microsoft.com/office/drawing/2014/main" id="{47B8FE18-5D7A-3075-DC68-3D41817FA01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5" y="1752600"/>
            <a:ext cx="11703970" cy="3352800"/>
          </a:xfrm>
        </p:spPr>
      </p:pic>
    </p:spTree>
    <p:extLst>
      <p:ext uri="{BB962C8B-B14F-4D97-AF65-F5344CB8AC3E}">
        <p14:creationId xmlns:p14="http://schemas.microsoft.com/office/powerpoint/2010/main" val="11150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59F9D-F2FD-68D2-EF3D-8E50705D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8444AD-32CB-BC77-8DBA-B925F5092F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13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ACFBB-CA6F-1436-8E03-2E8480459F9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pic>
        <p:nvPicPr>
          <p:cNvPr id="7" name="Grafik 6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3E70548F-8ACC-8080-20A8-1FB0A9114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360"/>
            <a:ext cx="12192000" cy="53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 Templates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289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99B38-3EC0-3AC5-B96E-A491258D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Prompt Templates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18754E-7D78-6F90-90D2-A3B7F7054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860" y="1274313"/>
            <a:ext cx="11616287" cy="3600986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b="1" dirty="0"/>
              <a:t>Prompt Template:</a:t>
            </a:r>
          </a:p>
          <a:p>
            <a:pPr lvl="1"/>
            <a:r>
              <a:rPr lang="de-DE" dirty="0"/>
              <a:t>Wiederverwendbares Element, um</a:t>
            </a:r>
          </a:p>
          <a:p>
            <a:pPr lvl="1"/>
            <a:r>
              <a:rPr lang="de-DE" dirty="0"/>
              <a:t>einen Prompt zu generieren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Kann u.a. enthalten:</a:t>
            </a:r>
          </a:p>
          <a:p>
            <a:pPr marL="742962" lvl="1" indent="-285750">
              <a:buFont typeface="Wingdings" panose="05000000000000000000" pitchFamily="2" charset="2"/>
              <a:buChar char="Ø"/>
            </a:pPr>
            <a:r>
              <a:rPr lang="de-DE" dirty="0"/>
              <a:t>Anweisungen an das LLM</a:t>
            </a:r>
          </a:p>
          <a:p>
            <a:pPr marL="742962" lvl="1" indent="-285750">
              <a:buFont typeface="Wingdings" panose="05000000000000000000" pitchFamily="2" charset="2"/>
              <a:buChar char="Ø"/>
            </a:pPr>
            <a:r>
              <a:rPr lang="de-DE" dirty="0" err="1"/>
              <a:t>Few</a:t>
            </a:r>
            <a:r>
              <a:rPr lang="de-DE" dirty="0"/>
              <a:t>-Shot Beispiele für die Antwort</a:t>
            </a:r>
          </a:p>
          <a:p>
            <a:pPr marL="742962" lvl="1" indent="-285750">
              <a:buFont typeface="Wingdings" panose="05000000000000000000" pitchFamily="2" charset="2"/>
              <a:buChar char="Ø"/>
            </a:pPr>
            <a:r>
              <a:rPr lang="de-DE" dirty="0"/>
              <a:t>Anfrage (Query) an das LLM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E0465-790C-C2F9-1809-3EAA528CB8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15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D96BA0-0115-B377-5E1B-42DD59F4876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720B5-D9E1-F43E-AADE-435CFABCA47D}"/>
              </a:ext>
            </a:extLst>
          </p:cNvPr>
          <p:cNvSpPr txBox="1"/>
          <p:nvPr/>
        </p:nvSpPr>
        <p:spPr>
          <a:xfrm>
            <a:off x="313651" y="5975049"/>
            <a:ext cx="11616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https://medium.com/@princekrampah/prompt-templates-in-langchain-248c015be3e0#:~:text=%E2%80%9CA%20prompt%20template%20refers%20to,question%20to%20the%20language%20model.</a:t>
            </a:r>
          </a:p>
        </p:txBody>
      </p:sp>
      <p:pic>
        <p:nvPicPr>
          <p:cNvPr id="9" name="Grafik 8" descr="Ein Bild, das Text, Screenshot, Dokument, Schrift enthält.">
            <a:extLst>
              <a:ext uri="{FF2B5EF4-FFF2-40B4-BE49-F238E27FC236}">
                <a16:creationId xmlns:a16="http://schemas.microsoft.com/office/drawing/2014/main" id="{706A315B-7610-AACD-1521-420DCE8CF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78296"/>
            <a:ext cx="4924425" cy="4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8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48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Indexes /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Loader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69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F447E-999E-7A76-ADBB-5D25A956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Indexes /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Loader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D264A9-0A58-BB2B-6CC3-EB3B393BE0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18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2531CA-206D-B36A-7781-C9B5CA857A0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pic>
        <p:nvPicPr>
          <p:cNvPr id="8" name="Grafik 7" descr="Ein Bild, das Text, Screenshot, Schrift, Design enthält.">
            <a:extLst>
              <a:ext uri="{FF2B5EF4-FFF2-40B4-BE49-F238E27FC236}">
                <a16:creationId xmlns:a16="http://schemas.microsoft.com/office/drawing/2014/main" id="{FEC16F52-2D16-6C47-2307-62DAB042F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50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924D6C5-485D-2EB5-6E0D-5C14814F2CDA}"/>
              </a:ext>
            </a:extLst>
          </p:cNvPr>
          <p:cNvSpPr txBox="1"/>
          <p:nvPr/>
        </p:nvSpPr>
        <p:spPr>
          <a:xfrm>
            <a:off x="191445" y="6183161"/>
            <a:ext cx="6098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https://python.langchain.com/docs/modules/data_connection/vectorstores/</a:t>
            </a:r>
          </a:p>
        </p:txBody>
      </p:sp>
    </p:spTree>
    <p:extLst>
      <p:ext uri="{BB962C8B-B14F-4D97-AF65-F5344CB8AC3E}">
        <p14:creationId xmlns:p14="http://schemas.microsoft.com/office/powerpoint/2010/main" val="144100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F447E-999E-7A76-ADBB-5D25A956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Indexes /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Loader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8A301C-64AE-36B7-8686-6E34E25B7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860" y="1274313"/>
            <a:ext cx="11616287" cy="4708981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 err="1"/>
              <a:t>Loader</a:t>
            </a:r>
            <a:r>
              <a:rPr lang="de-DE" dirty="0"/>
              <a:t> greifen auf Daten zu und konvertieren</a:t>
            </a:r>
          </a:p>
          <a:p>
            <a:r>
              <a:rPr lang="de-DE" dirty="0"/>
              <a:t>diese in ein internes ‘</a:t>
            </a:r>
            <a:r>
              <a:rPr lang="de-DE" dirty="0" err="1"/>
              <a:t>document</a:t>
            </a:r>
            <a:r>
              <a:rPr lang="de-DE" dirty="0"/>
              <a:t>‘ Objekt</a:t>
            </a:r>
          </a:p>
          <a:p>
            <a:endParaRPr lang="de-DE" dirty="0"/>
          </a:p>
          <a:p>
            <a:r>
              <a:rPr lang="de-DE" dirty="0"/>
              <a:t>Zugriff auf:</a:t>
            </a:r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/>
              <a:t>Web Seiten (Wikipedia)</a:t>
            </a:r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 err="1"/>
              <a:t>Datenbanekn</a:t>
            </a:r>
            <a:endParaRPr lang="de-DE" dirty="0"/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 err="1"/>
              <a:t>Youtube</a:t>
            </a:r>
            <a:endParaRPr lang="de-DE" dirty="0"/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arXiv</a:t>
            </a:r>
            <a:endParaRPr lang="de-DE" dirty="0"/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r>
              <a:rPr lang="de-DE" dirty="0"/>
              <a:t>Datentypen:</a:t>
            </a:r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/>
              <a:t>PDF</a:t>
            </a:r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/>
              <a:t>HTML</a:t>
            </a:r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/>
              <a:t>JSON</a:t>
            </a:r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/>
              <a:t>Word, </a:t>
            </a:r>
            <a:r>
              <a:rPr lang="de-DE" dirty="0" err="1"/>
              <a:t>Powerpoint</a:t>
            </a:r>
            <a:endParaRPr lang="de-DE" dirty="0"/>
          </a:p>
          <a:p>
            <a:pPr marL="742962" lvl="1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D264A9-0A58-BB2B-6CC3-EB3B393BE0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19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2531CA-206D-B36A-7781-C9B5CA857A0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pic>
        <p:nvPicPr>
          <p:cNvPr id="7" name="Grafik 6" descr="Ein Bild, das Text, Screenshot, Computersymbol, Betriebssystem enthält.">
            <a:extLst>
              <a:ext uri="{FF2B5EF4-FFF2-40B4-BE49-F238E27FC236}">
                <a16:creationId xmlns:a16="http://schemas.microsoft.com/office/drawing/2014/main" id="{29626588-0B16-A1CF-0470-08A31684C1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3365"/>
          <a:stretch/>
        </p:blipFill>
        <p:spPr>
          <a:xfrm>
            <a:off x="4953000" y="1219201"/>
            <a:ext cx="7168150" cy="52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5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>
            <a:extLst>
              <a:ext uri="{FF2B5EF4-FFF2-40B4-BE49-F238E27FC236}">
                <a16:creationId xmlns:a16="http://schemas.microsoft.com/office/drawing/2014/main" id="{8B8A8A99-FCA5-85BC-19F6-EDAE626ACFA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3734AE7-B1EA-84D9-6B44-AC560D04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E788CF-24A1-B64E-AF38-AACB043D839D}"/>
              </a:ext>
            </a:extLst>
          </p:cNvPr>
          <p:cNvSpPr/>
          <p:nvPr/>
        </p:nvSpPr>
        <p:spPr>
          <a:xfrm>
            <a:off x="2590800" y="1828800"/>
            <a:ext cx="7162800" cy="38100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LLMs und Generative KI</a:t>
            </a:r>
          </a:p>
          <a:p>
            <a:pPr algn="ctr"/>
            <a:endParaRPr lang="de-DE">
              <a:solidFill>
                <a:schemeClr val="tx1"/>
              </a:solidFill>
            </a:endParaRPr>
          </a:p>
          <a:p>
            <a:pPr algn="ctr"/>
            <a:r>
              <a:rPr lang="de-DE">
                <a:solidFill>
                  <a:schemeClr val="tx1"/>
                </a:solidFill>
              </a:rPr>
              <a:t>LangChain (20 Min)</a:t>
            </a:r>
          </a:p>
          <a:p>
            <a:pPr algn="ctr"/>
            <a:endParaRPr lang="de-DE">
              <a:solidFill>
                <a:schemeClr val="tx1"/>
              </a:solidFill>
            </a:endParaRPr>
          </a:p>
          <a:p>
            <a:pPr algn="ctr"/>
            <a:r>
              <a:rPr lang="de-DE">
                <a:solidFill>
                  <a:schemeClr val="tx1"/>
                </a:solidFill>
              </a:rPr>
              <a:t>LLM-basierte Anwendungen (20 Min)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Customer Support Chat Bot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Automatisierte Produktbeschreibungen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Automatische Mailbeantwortung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Company Help Desk für Mitarbeiter</a:t>
            </a:r>
          </a:p>
          <a:p>
            <a:pPr algn="ctr"/>
            <a:endParaRPr lang="de-DE">
              <a:solidFill>
                <a:schemeClr val="tx1"/>
              </a:solidFill>
            </a:endParaRPr>
          </a:p>
          <a:p>
            <a:pPr algn="ctr"/>
            <a:r>
              <a:rPr lang="de-DE">
                <a:solidFill>
                  <a:schemeClr val="tx1"/>
                </a:solidFill>
              </a:rPr>
              <a:t>Alternative Sprachmodelle (10 Min)</a:t>
            </a:r>
          </a:p>
          <a:p>
            <a:pPr algn="ctr"/>
            <a:endParaRPr lang="de-DE">
              <a:solidFill>
                <a:schemeClr val="tx1"/>
              </a:solidFill>
            </a:endParaRPr>
          </a:p>
          <a:p>
            <a:pPr algn="ctr"/>
            <a:r>
              <a:rPr lang="de-DE">
                <a:solidFill>
                  <a:schemeClr val="tx1"/>
                </a:solidFill>
              </a:rPr>
              <a:t>There's an AI for that! (40 Min)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Verschiedene GenAIs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68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FC2AF-4812-019F-06C7-6AA9D295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Indexes / Text Splitter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78616D-C734-919F-4571-88E337479D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20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5D71DB-C5DE-19A6-6938-6E4DC2163FD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pic>
        <p:nvPicPr>
          <p:cNvPr id="7" name="Grafik 6" descr="Ein Bild, das Text, Screenshot, Schrift, Website enthält.">
            <a:extLst>
              <a:ext uri="{FF2B5EF4-FFF2-40B4-BE49-F238E27FC236}">
                <a16:creationId xmlns:a16="http://schemas.microsoft.com/office/drawing/2014/main" id="{45FE79B6-24D3-36EE-CED3-CA651D5842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3504"/>
            <a:ext cx="5464722" cy="5288440"/>
          </a:xfrm>
          <a:prstGeom prst="rect">
            <a:avLst/>
          </a:prstGeom>
        </p:spPr>
      </p:pic>
      <p:pic>
        <p:nvPicPr>
          <p:cNvPr id="8" name="Grafik 7" descr="Ein Bild, das Text, Screenshot, Schrift, Design enthält.">
            <a:extLst>
              <a:ext uri="{FF2B5EF4-FFF2-40B4-BE49-F238E27FC236}">
                <a16:creationId xmlns:a16="http://schemas.microsoft.com/office/drawing/2014/main" id="{0E6FBDD2-8CEA-4A46-A2B4-0AE096A8C0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03504"/>
            <a:ext cx="5136801" cy="528844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5A9D3AD-2B26-F20F-0C35-EE005953F479}"/>
              </a:ext>
            </a:extLst>
          </p:cNvPr>
          <p:cNvCxnSpPr>
            <a:cxnSpLocks/>
          </p:cNvCxnSpPr>
          <p:nvPr/>
        </p:nvCxnSpPr>
        <p:spPr>
          <a:xfrm>
            <a:off x="6705600" y="5021352"/>
            <a:ext cx="495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5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79FC-2910-F8CB-182F-EF658DD2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Indexes / Text Splitter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54E8C2-066A-45EA-3D78-1B99F792B3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21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F0957-A25A-94C3-3E0B-DC31483816A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BCE6212-32E3-9520-D293-AB15BB0DA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03503"/>
            <a:ext cx="5791200" cy="5284669"/>
          </a:xfrm>
          <a:prstGeom prst="rect">
            <a:avLst/>
          </a:prstGeom>
        </p:spPr>
      </p:pic>
      <p:pic>
        <p:nvPicPr>
          <p:cNvPr id="9" name="Grafik 8" descr="Ein Bild, das Text, Screenshot, Schrift enthält.">
            <a:extLst>
              <a:ext uri="{FF2B5EF4-FFF2-40B4-BE49-F238E27FC236}">
                <a16:creationId xmlns:a16="http://schemas.microsoft.com/office/drawing/2014/main" id="{64B3BFC2-FDB3-152F-CACF-62C4F7CCA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203504"/>
            <a:ext cx="5410200" cy="5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2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Chains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79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F0101-A5C3-5C41-1523-A54F302B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Chains / Chain Definition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76DD0C-FF87-85D6-835E-80267D514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860" y="1274313"/>
            <a:ext cx="11616287" cy="49859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1" dirty="0"/>
              <a:t>Grundsätzliche Funktionsweise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Derzeit 46 spezialisierte Chains in </a:t>
            </a:r>
            <a:r>
              <a:rPr lang="de-DE" dirty="0" err="1"/>
              <a:t>LangChain</a:t>
            </a:r>
            <a:r>
              <a:rPr lang="de-DE" dirty="0"/>
              <a:t> enthalten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7F08C8-13E4-1927-1C68-8B9DD893F1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23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B6849D-5C59-4776-4CB3-D345523AA9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7F96C45-BEFB-79D5-C68A-4D630ADE60AE}"/>
              </a:ext>
            </a:extLst>
          </p:cNvPr>
          <p:cNvGrpSpPr/>
          <p:nvPr/>
        </p:nvGrpSpPr>
        <p:grpSpPr>
          <a:xfrm>
            <a:off x="1371250" y="2530200"/>
            <a:ext cx="9449500" cy="2880000"/>
            <a:chOff x="1011025" y="2530200"/>
            <a:chExt cx="9449500" cy="288000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80842098-4A9E-44C3-BE66-9178522F1CC9}"/>
                </a:ext>
              </a:extLst>
            </p:cNvPr>
            <p:cNvSpPr/>
            <p:nvPr/>
          </p:nvSpPr>
          <p:spPr>
            <a:xfrm>
              <a:off x="3124200" y="3520200"/>
              <a:ext cx="1800000" cy="9000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Prompt</a:t>
              </a:r>
            </a:p>
            <a:p>
              <a:pPr algn="ctr"/>
              <a:r>
                <a:rPr lang="de-DE" b="1" dirty="0"/>
                <a:t>Template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7E59FAF2-7D4A-BF76-5AE0-0AA25A4DBE90}"/>
                </a:ext>
              </a:extLst>
            </p:cNvPr>
            <p:cNvSpPr/>
            <p:nvPr/>
          </p:nvSpPr>
          <p:spPr>
            <a:xfrm>
              <a:off x="6364200" y="3520200"/>
              <a:ext cx="1800000" cy="9000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LLM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5FE838E-1952-D8B2-E33A-CF9685EEB739}"/>
                </a:ext>
              </a:extLst>
            </p:cNvPr>
            <p:cNvSpPr txBox="1"/>
            <p:nvPr/>
          </p:nvSpPr>
          <p:spPr>
            <a:xfrm>
              <a:off x="1011025" y="378553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/>
                <a:t>Input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925F162-1614-7D77-4D76-552A137D4508}"/>
                </a:ext>
              </a:extLst>
            </p:cNvPr>
            <p:cNvSpPr txBox="1"/>
            <p:nvPr/>
          </p:nvSpPr>
          <p:spPr>
            <a:xfrm>
              <a:off x="9604200" y="3785534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/>
                <a:t>Output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10B14649-FF41-546C-4477-60A53AA22F34}"/>
                </a:ext>
              </a:extLst>
            </p:cNvPr>
            <p:cNvCxnSpPr>
              <a:cxnSpLocks/>
              <a:stCxn id="8" idx="3"/>
              <a:endCxn id="6" idx="1"/>
            </p:cNvCxnSpPr>
            <p:nvPr/>
          </p:nvCxnSpPr>
          <p:spPr>
            <a:xfrm>
              <a:off x="1695828" y="3970200"/>
              <a:ext cx="1428372" cy="0"/>
            </a:xfrm>
            <a:prstGeom prst="straightConnector1">
              <a:avLst/>
            </a:prstGeom>
            <a:ln w="28575">
              <a:solidFill>
                <a:srgbClr val="3535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BC592764-31FD-8762-CF46-FCCB8FDC5438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924200" y="3970200"/>
              <a:ext cx="1440000" cy="0"/>
            </a:xfrm>
            <a:prstGeom prst="straightConnector1">
              <a:avLst/>
            </a:prstGeom>
            <a:ln w="28575">
              <a:solidFill>
                <a:srgbClr val="3535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72B9334C-562C-5C17-289F-0B6DC6E27AA0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8164200" y="3970200"/>
              <a:ext cx="1440000" cy="0"/>
            </a:xfrm>
            <a:prstGeom prst="straightConnector1">
              <a:avLst/>
            </a:prstGeom>
            <a:ln w="28575">
              <a:solidFill>
                <a:srgbClr val="3535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3970A28-DB5A-A2F5-67B4-43AC669C910A}"/>
                </a:ext>
              </a:extLst>
            </p:cNvPr>
            <p:cNvSpPr/>
            <p:nvPr/>
          </p:nvSpPr>
          <p:spPr>
            <a:xfrm>
              <a:off x="2410014" y="2530200"/>
              <a:ext cx="6480000" cy="2880000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3BBD9B1-D29E-D652-353F-D11F83E260E7}"/>
                </a:ext>
              </a:extLst>
            </p:cNvPr>
            <p:cNvSpPr txBox="1"/>
            <p:nvPr/>
          </p:nvSpPr>
          <p:spPr>
            <a:xfrm>
              <a:off x="5186392" y="254997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742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918AC-5887-42DB-2F48-BF9A971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Chains / </a:t>
            </a:r>
            <a:r>
              <a:rPr lang="de-DE" dirty="0" err="1"/>
              <a:t>LLMChain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A3777-7495-978D-4942-A728CE1A38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24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492E8-B4AB-3588-DFAF-70BF7CA77A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7AFD5F-5BD9-B7B3-D106-786736CF64C7}"/>
              </a:ext>
            </a:extLst>
          </p:cNvPr>
          <p:cNvSpPr txBox="1"/>
          <p:nvPr/>
        </p:nvSpPr>
        <p:spPr>
          <a:xfrm>
            <a:off x="2443290" y="34956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Input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D15D1C0-78FB-9875-D3A8-65E354927494}"/>
              </a:ext>
            </a:extLst>
          </p:cNvPr>
          <p:cNvSpPr txBox="1"/>
          <p:nvPr/>
        </p:nvSpPr>
        <p:spPr>
          <a:xfrm>
            <a:off x="8532381" y="349568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Output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109B1E4-7296-55D8-808A-A8B06E14DEE3}"/>
              </a:ext>
            </a:extLst>
          </p:cNvPr>
          <p:cNvSpPr/>
          <p:nvPr/>
        </p:nvSpPr>
        <p:spPr>
          <a:xfrm>
            <a:off x="4210237" y="2600350"/>
            <a:ext cx="3240000" cy="2160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3767D2-54B5-1845-3CE9-D70444F00BE7}"/>
              </a:ext>
            </a:extLst>
          </p:cNvPr>
          <p:cNvSpPr txBox="1"/>
          <p:nvPr/>
        </p:nvSpPr>
        <p:spPr>
          <a:xfrm>
            <a:off x="5466922" y="2667000"/>
            <a:ext cx="72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Chain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B6012F3-B23E-88B9-7DA3-AFFF36F729BE}"/>
              </a:ext>
            </a:extLst>
          </p:cNvPr>
          <p:cNvSpPr/>
          <p:nvPr/>
        </p:nvSpPr>
        <p:spPr>
          <a:xfrm>
            <a:off x="3200400" y="3495684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CAF0FD9D-A8C6-97A2-1FB0-E6714E10F8CE}"/>
              </a:ext>
            </a:extLst>
          </p:cNvPr>
          <p:cNvSpPr/>
          <p:nvPr/>
        </p:nvSpPr>
        <p:spPr>
          <a:xfrm>
            <a:off x="7602637" y="3495684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10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918AC-5887-42DB-2F48-BF9A971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Chains / </a:t>
            </a:r>
            <a:r>
              <a:rPr lang="de-DE" dirty="0" err="1"/>
              <a:t>LLMChain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A3777-7495-978D-4942-A728CE1A38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25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492E8-B4AB-3588-DFAF-70BF7CA77A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4D2687C-ED03-863A-9A18-9C2904870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06622"/>
            <a:ext cx="8534400" cy="526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16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918AC-5887-42DB-2F48-BF9A971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Chains / </a:t>
            </a:r>
            <a:r>
              <a:rPr lang="de-DE" dirty="0" err="1"/>
              <a:t>SimpleSequentialChain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A3777-7495-978D-4942-A728CE1A38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26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492E8-B4AB-3588-DFAF-70BF7CA77A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7AFD5F-5BD9-B7B3-D106-786736CF64C7}"/>
              </a:ext>
            </a:extLst>
          </p:cNvPr>
          <p:cNvSpPr txBox="1"/>
          <p:nvPr/>
        </p:nvSpPr>
        <p:spPr>
          <a:xfrm>
            <a:off x="76200" y="349430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Input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D15D1C0-78FB-9875-D3A8-65E354927494}"/>
              </a:ext>
            </a:extLst>
          </p:cNvPr>
          <p:cNvSpPr txBox="1"/>
          <p:nvPr/>
        </p:nvSpPr>
        <p:spPr>
          <a:xfrm>
            <a:off x="5431425" y="3217301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i="1" dirty="0"/>
              <a:t>Output 1</a:t>
            </a:r>
          </a:p>
          <a:p>
            <a:pPr algn="ctr"/>
            <a:r>
              <a:rPr lang="de-DE" i="1" dirty="0"/>
              <a:t>=</a:t>
            </a:r>
          </a:p>
          <a:p>
            <a:pPr algn="ctr"/>
            <a:r>
              <a:rPr lang="de-DE" i="1" dirty="0"/>
              <a:t>Input 2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109B1E4-7296-55D8-808A-A8B06E14DEE3}"/>
              </a:ext>
            </a:extLst>
          </p:cNvPr>
          <p:cNvSpPr/>
          <p:nvPr/>
        </p:nvSpPr>
        <p:spPr>
          <a:xfrm>
            <a:off x="2096364" y="2960352"/>
            <a:ext cx="2160000" cy="1440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3767D2-54B5-1845-3CE9-D70444F00BE7}"/>
              </a:ext>
            </a:extLst>
          </p:cNvPr>
          <p:cNvSpPr txBox="1"/>
          <p:nvPr/>
        </p:nvSpPr>
        <p:spPr>
          <a:xfrm>
            <a:off x="2812493" y="2960352"/>
            <a:ext cx="72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Chain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B6012F3-B23E-88B9-7DA3-AFFF36F729BE}"/>
              </a:ext>
            </a:extLst>
          </p:cNvPr>
          <p:cNvSpPr/>
          <p:nvPr/>
        </p:nvSpPr>
        <p:spPr>
          <a:xfrm>
            <a:off x="980575" y="3494300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CAF0FD9D-A8C6-97A2-1FB0-E6714E10F8CE}"/>
              </a:ext>
            </a:extLst>
          </p:cNvPr>
          <p:cNvSpPr/>
          <p:nvPr/>
        </p:nvSpPr>
        <p:spPr>
          <a:xfrm>
            <a:off x="4514716" y="3498732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8694E33-A5AA-2FC5-EAA8-2FCDAD5DDB50}"/>
              </a:ext>
            </a:extLst>
          </p:cNvPr>
          <p:cNvSpPr/>
          <p:nvPr/>
        </p:nvSpPr>
        <p:spPr>
          <a:xfrm>
            <a:off x="7621507" y="2960352"/>
            <a:ext cx="2160000" cy="1440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1FA01D-4FDE-5FBF-6D8F-2BA2A7AE5E20}"/>
              </a:ext>
            </a:extLst>
          </p:cNvPr>
          <p:cNvSpPr txBox="1"/>
          <p:nvPr/>
        </p:nvSpPr>
        <p:spPr>
          <a:xfrm>
            <a:off x="8337636" y="2960352"/>
            <a:ext cx="72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Chain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8DC06C95-E30F-37F6-34E4-F00D2B56A45C}"/>
              </a:ext>
            </a:extLst>
          </p:cNvPr>
          <p:cNvSpPr/>
          <p:nvPr/>
        </p:nvSpPr>
        <p:spPr>
          <a:xfrm>
            <a:off x="6517214" y="3494300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C0F36E-A8BF-E093-ADE4-F86AAB7240C1}"/>
              </a:ext>
            </a:extLst>
          </p:cNvPr>
          <p:cNvSpPr txBox="1"/>
          <p:nvPr/>
        </p:nvSpPr>
        <p:spPr>
          <a:xfrm>
            <a:off x="10896600" y="3214901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i="1" dirty="0"/>
              <a:t>Output 2</a:t>
            </a:r>
          </a:p>
          <a:p>
            <a:pPr algn="ctr"/>
            <a:r>
              <a:rPr lang="de-DE" i="1" dirty="0"/>
              <a:t>=</a:t>
            </a:r>
          </a:p>
          <a:p>
            <a:pPr algn="ctr"/>
            <a:r>
              <a:rPr lang="de-DE" i="1" dirty="0"/>
              <a:t>Input 3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6AFC9E19-512A-5E9E-21EC-C58D808DDB2B}"/>
              </a:ext>
            </a:extLst>
          </p:cNvPr>
          <p:cNvSpPr/>
          <p:nvPr/>
        </p:nvSpPr>
        <p:spPr>
          <a:xfrm>
            <a:off x="9979891" y="3496332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95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/>
      <p:bldP spid="17" grpId="0" animBg="1"/>
      <p:bldP spid="18" grpId="0" animBg="1"/>
      <p:bldP spid="3" grpId="0" animBg="1"/>
      <p:bldP spid="6" grpId="0"/>
      <p:bldP spid="7" grpId="0" animBg="1"/>
      <p:bldP spid="8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2CBCA-48A2-88DA-7BA8-5FDF7E39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Chains / </a:t>
            </a:r>
            <a:r>
              <a:rPr lang="de-DE" dirty="0" err="1"/>
              <a:t>SimpleSequentialChain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BD3462-EE41-2EFF-533A-1BECCA9A89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27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72620A-DBCB-139C-CDAB-593468B1DD9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pic>
        <p:nvPicPr>
          <p:cNvPr id="7" name="Grafik 6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E8ACF6C-C2B6-8694-D5EC-C031F980D7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1"/>
          <a:stretch/>
        </p:blipFill>
        <p:spPr>
          <a:xfrm>
            <a:off x="8178" y="1815744"/>
            <a:ext cx="6021170" cy="3226514"/>
          </a:xfrm>
          <a:prstGeom prst="rect">
            <a:avLst/>
          </a:prstGeom>
        </p:spPr>
      </p:pic>
      <p:pic>
        <p:nvPicPr>
          <p:cNvPr id="8" name="Grafik 7" descr="Ein Bild, das Text, Screenshot enthält.">
            <a:extLst>
              <a:ext uri="{FF2B5EF4-FFF2-40B4-BE49-F238E27FC236}">
                <a16:creationId xmlns:a16="http://schemas.microsoft.com/office/drawing/2014/main" id="{0A2620D6-D50B-58AF-DECF-07777105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8"/>
          <a:stretch/>
        </p:blipFill>
        <p:spPr>
          <a:xfrm>
            <a:off x="6095999" y="1815743"/>
            <a:ext cx="6087823" cy="322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54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918AC-5887-42DB-2F48-BF9A971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Chains / </a:t>
            </a:r>
            <a:r>
              <a:rPr lang="de-DE" dirty="0" err="1"/>
              <a:t>SequentialChain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A3777-7495-978D-4942-A728CE1A38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28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492E8-B4AB-3588-DFAF-70BF7CA77A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 dirty="0"/>
              <a:t>© Universität</a:t>
            </a:r>
            <a:r>
              <a:rPr lang="de-DE" spc="-65" dirty="0"/>
              <a:t> </a:t>
            </a:r>
            <a:r>
              <a:rPr lang="de-DE" spc="-10" dirty="0"/>
              <a:t>Bayreuth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109B1E4-7296-55D8-808A-A8B06E14DEE3}"/>
              </a:ext>
            </a:extLst>
          </p:cNvPr>
          <p:cNvSpPr/>
          <p:nvPr/>
        </p:nvSpPr>
        <p:spPr>
          <a:xfrm>
            <a:off x="2216494" y="3177466"/>
            <a:ext cx="1080000" cy="720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3767D2-54B5-1845-3CE9-D70444F00BE7}"/>
              </a:ext>
            </a:extLst>
          </p:cNvPr>
          <p:cNvSpPr txBox="1"/>
          <p:nvPr/>
        </p:nvSpPr>
        <p:spPr>
          <a:xfrm>
            <a:off x="2320294" y="3152362"/>
            <a:ext cx="90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Chain 1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A79828B-590A-5691-0898-11DD4E057CF4}"/>
              </a:ext>
            </a:extLst>
          </p:cNvPr>
          <p:cNvSpPr/>
          <p:nvPr/>
        </p:nvSpPr>
        <p:spPr>
          <a:xfrm>
            <a:off x="4533686" y="3196554"/>
            <a:ext cx="1080000" cy="720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61AC8EE-F8A5-BF2F-57EF-4F9BC67192B1}"/>
              </a:ext>
            </a:extLst>
          </p:cNvPr>
          <p:cNvSpPr/>
          <p:nvPr/>
        </p:nvSpPr>
        <p:spPr>
          <a:xfrm>
            <a:off x="6850878" y="3177466"/>
            <a:ext cx="1080000" cy="720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BF1F7320-556D-4D8B-4436-7F37E7B9957F}"/>
              </a:ext>
            </a:extLst>
          </p:cNvPr>
          <p:cNvSpPr/>
          <p:nvPr/>
        </p:nvSpPr>
        <p:spPr>
          <a:xfrm>
            <a:off x="9168070" y="3177466"/>
            <a:ext cx="1080000" cy="720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1301B6AB-4137-78E6-61DD-2893C9C05CA5}"/>
              </a:ext>
            </a:extLst>
          </p:cNvPr>
          <p:cNvSpPr/>
          <p:nvPr/>
        </p:nvSpPr>
        <p:spPr>
          <a:xfrm>
            <a:off x="1066800" y="3429000"/>
            <a:ext cx="857437" cy="2169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A9E88C88-61BE-24CD-5003-07F1569BBC4F}"/>
              </a:ext>
            </a:extLst>
          </p:cNvPr>
          <p:cNvSpPr/>
          <p:nvPr/>
        </p:nvSpPr>
        <p:spPr>
          <a:xfrm>
            <a:off x="10553486" y="3448088"/>
            <a:ext cx="857437" cy="2169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0009744-EF31-0E79-AADA-A4632EC0C9BD}"/>
              </a:ext>
            </a:extLst>
          </p:cNvPr>
          <p:cNvSpPr txBox="1"/>
          <p:nvPr/>
        </p:nvSpPr>
        <p:spPr>
          <a:xfrm>
            <a:off x="1074821" y="3124288"/>
            <a:ext cx="84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Review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41C210F-9F72-BD07-4549-8E63B4EB1C41}"/>
              </a:ext>
            </a:extLst>
          </p:cNvPr>
          <p:cNvSpPr txBox="1"/>
          <p:nvPr/>
        </p:nvSpPr>
        <p:spPr>
          <a:xfrm>
            <a:off x="10553486" y="315236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Message</a:t>
            </a: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482F5849-F453-7891-BE12-C2376ACD0350}"/>
              </a:ext>
            </a:extLst>
          </p:cNvPr>
          <p:cNvSpPr/>
          <p:nvPr/>
        </p:nvSpPr>
        <p:spPr>
          <a:xfrm>
            <a:off x="3486371" y="3413228"/>
            <a:ext cx="857437" cy="2169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8F4DD328-0C6B-51E0-99A8-FDEFF9478B45}"/>
              </a:ext>
            </a:extLst>
          </p:cNvPr>
          <p:cNvSpPr/>
          <p:nvPr/>
        </p:nvSpPr>
        <p:spPr>
          <a:xfrm>
            <a:off x="5827962" y="3413228"/>
            <a:ext cx="857437" cy="2169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432DF8DB-244D-5338-CAC0-F0CA0C01F6F5}"/>
              </a:ext>
            </a:extLst>
          </p:cNvPr>
          <p:cNvSpPr/>
          <p:nvPr/>
        </p:nvSpPr>
        <p:spPr>
          <a:xfrm>
            <a:off x="8145154" y="3413228"/>
            <a:ext cx="857437" cy="2169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16D79BF-F30B-5FC6-7E58-5CAEF2123942}"/>
              </a:ext>
            </a:extLst>
          </p:cNvPr>
          <p:cNvSpPr txBox="1"/>
          <p:nvPr/>
        </p:nvSpPr>
        <p:spPr>
          <a:xfrm>
            <a:off x="4635375" y="3124288"/>
            <a:ext cx="90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Chain 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15FD257-86B2-38FE-9385-BAC2BFEBCD80}"/>
              </a:ext>
            </a:extLst>
          </p:cNvPr>
          <p:cNvSpPr txBox="1"/>
          <p:nvPr/>
        </p:nvSpPr>
        <p:spPr>
          <a:xfrm>
            <a:off x="6950456" y="3147750"/>
            <a:ext cx="90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Chain 3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7D5F7FA-9A50-2D1B-3B9C-CF68213DE61F}"/>
              </a:ext>
            </a:extLst>
          </p:cNvPr>
          <p:cNvSpPr txBox="1"/>
          <p:nvPr/>
        </p:nvSpPr>
        <p:spPr>
          <a:xfrm>
            <a:off x="9265537" y="3133862"/>
            <a:ext cx="90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Chain 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A8261CC-C34D-9C4A-929A-B624988BC426}"/>
              </a:ext>
            </a:extLst>
          </p:cNvPr>
          <p:cNvSpPr txBox="1"/>
          <p:nvPr/>
        </p:nvSpPr>
        <p:spPr>
          <a:xfrm>
            <a:off x="2232303" y="3948669"/>
            <a:ext cx="108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i="1" dirty="0"/>
              <a:t>übersetze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FA51B57-DBAC-F924-F31A-5CCE6596B59E}"/>
              </a:ext>
            </a:extLst>
          </p:cNvPr>
          <p:cNvSpPr txBox="1"/>
          <p:nvPr/>
        </p:nvSpPr>
        <p:spPr>
          <a:xfrm>
            <a:off x="4475830" y="3988820"/>
            <a:ext cx="1195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i="1" dirty="0"/>
              <a:t>fasse</a:t>
            </a:r>
          </a:p>
          <a:p>
            <a:pPr algn="ctr"/>
            <a:r>
              <a:rPr lang="de-DE" i="1" dirty="0"/>
              <a:t>zusammen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DE48779-61A6-880B-1DA7-B1B57FCAC898}"/>
              </a:ext>
            </a:extLst>
          </p:cNvPr>
          <p:cNvSpPr txBox="1"/>
          <p:nvPr/>
        </p:nvSpPr>
        <p:spPr>
          <a:xfrm>
            <a:off x="6924388" y="3988820"/>
            <a:ext cx="92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i="1" dirty="0"/>
              <a:t>ermittle</a:t>
            </a:r>
          </a:p>
          <a:p>
            <a:pPr algn="ctr"/>
            <a:r>
              <a:rPr lang="de-DE" i="1" dirty="0"/>
              <a:t>Sprache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003111B-6E1E-417F-9EE2-555ABD26F2D3}"/>
              </a:ext>
            </a:extLst>
          </p:cNvPr>
          <p:cNvSpPr txBox="1"/>
          <p:nvPr/>
        </p:nvSpPr>
        <p:spPr>
          <a:xfrm>
            <a:off x="9143242" y="3988820"/>
            <a:ext cx="1154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i="1" dirty="0"/>
              <a:t>Schreibe</a:t>
            </a:r>
          </a:p>
          <a:p>
            <a:pPr algn="ctr"/>
            <a:r>
              <a:rPr lang="de-DE" i="1" dirty="0"/>
              <a:t>Antwort</a:t>
            </a:r>
          </a:p>
          <a:p>
            <a:pPr algn="ctr"/>
            <a:r>
              <a:rPr lang="de-DE" i="1" dirty="0"/>
              <a:t>in Sprache</a:t>
            </a:r>
          </a:p>
        </p:txBody>
      </p:sp>
      <p:sp>
        <p:nvSpPr>
          <p:cNvPr id="37" name="Pfeil: nach unten gekrümmt 36">
            <a:extLst>
              <a:ext uri="{FF2B5EF4-FFF2-40B4-BE49-F238E27FC236}">
                <a16:creationId xmlns:a16="http://schemas.microsoft.com/office/drawing/2014/main" id="{DA3C06D3-63D5-E803-4D07-997D803DED30}"/>
              </a:ext>
            </a:extLst>
          </p:cNvPr>
          <p:cNvSpPr/>
          <p:nvPr/>
        </p:nvSpPr>
        <p:spPr>
          <a:xfrm>
            <a:off x="5115170" y="2209171"/>
            <a:ext cx="4638429" cy="825511"/>
          </a:xfrm>
          <a:prstGeom prst="curvedDownArrow">
            <a:avLst/>
          </a:prstGeom>
          <a:solidFill>
            <a:srgbClr val="00A07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Pfeil: nach unten gekrümmt 37">
            <a:extLst>
              <a:ext uri="{FF2B5EF4-FFF2-40B4-BE49-F238E27FC236}">
                <a16:creationId xmlns:a16="http://schemas.microsoft.com/office/drawing/2014/main" id="{4F83918B-3476-0C56-AC91-2D8E984F4A37}"/>
              </a:ext>
            </a:extLst>
          </p:cNvPr>
          <p:cNvSpPr/>
          <p:nvPr/>
        </p:nvSpPr>
        <p:spPr>
          <a:xfrm flipV="1">
            <a:off x="1295400" y="4697719"/>
            <a:ext cx="6324600" cy="908430"/>
          </a:xfrm>
          <a:prstGeom prst="curvedDownArrow">
            <a:avLst/>
          </a:prstGeom>
          <a:solidFill>
            <a:srgbClr val="00A07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DCCFAE-1920-E568-9471-06BC8F152E91}"/>
              </a:ext>
            </a:extLst>
          </p:cNvPr>
          <p:cNvSpPr txBox="1"/>
          <p:nvPr/>
        </p:nvSpPr>
        <p:spPr>
          <a:xfrm>
            <a:off x="4038600" y="5606149"/>
            <a:ext cx="84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Review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0FFB949-6650-B7EA-FD69-B6F3781A3F0C}"/>
              </a:ext>
            </a:extLst>
          </p:cNvPr>
          <p:cNvSpPr txBox="1"/>
          <p:nvPr/>
        </p:nvSpPr>
        <p:spPr>
          <a:xfrm>
            <a:off x="6466619" y="1794162"/>
            <a:ext cx="19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Zusammenfassung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17E4553-6BDB-A3BA-955B-F3D8632E0E8E}"/>
              </a:ext>
            </a:extLst>
          </p:cNvPr>
          <p:cNvSpPr txBox="1"/>
          <p:nvPr/>
        </p:nvSpPr>
        <p:spPr>
          <a:xfrm>
            <a:off x="3400169" y="3059668"/>
            <a:ext cx="106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Übersetz.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49229C6C-2DA5-3474-EF82-60D6D4693135}"/>
              </a:ext>
            </a:extLst>
          </p:cNvPr>
          <p:cNvSpPr/>
          <p:nvPr/>
        </p:nvSpPr>
        <p:spPr>
          <a:xfrm>
            <a:off x="9067800" y="5758950"/>
            <a:ext cx="857437" cy="2169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45A34BA-57AE-35AA-71FE-5DE7C9220933}"/>
              </a:ext>
            </a:extLst>
          </p:cNvPr>
          <p:cNvSpPr txBox="1"/>
          <p:nvPr/>
        </p:nvSpPr>
        <p:spPr>
          <a:xfrm>
            <a:off x="10119022" y="5682750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Kontrollfluss</a:t>
            </a:r>
          </a:p>
        </p:txBody>
      </p:sp>
      <p:sp>
        <p:nvSpPr>
          <p:cNvPr id="44" name="Pfeil: nach unten gekrümmt 43">
            <a:extLst>
              <a:ext uri="{FF2B5EF4-FFF2-40B4-BE49-F238E27FC236}">
                <a16:creationId xmlns:a16="http://schemas.microsoft.com/office/drawing/2014/main" id="{C72FBA82-A6FA-2BDC-87D9-81374E21EFDF}"/>
              </a:ext>
            </a:extLst>
          </p:cNvPr>
          <p:cNvSpPr/>
          <p:nvPr/>
        </p:nvSpPr>
        <p:spPr>
          <a:xfrm>
            <a:off x="9115518" y="6167314"/>
            <a:ext cx="762000" cy="250040"/>
          </a:xfrm>
          <a:prstGeom prst="curvedDownArrow">
            <a:avLst/>
          </a:prstGeom>
          <a:solidFill>
            <a:srgbClr val="00A07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CC003A5-BD69-DC0F-4DCC-CAEC3512E89D}"/>
              </a:ext>
            </a:extLst>
          </p:cNvPr>
          <p:cNvSpPr txBox="1"/>
          <p:nvPr/>
        </p:nvSpPr>
        <p:spPr>
          <a:xfrm>
            <a:off x="10119022" y="6107668"/>
            <a:ext cx="18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Informationsfluss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D4A6F5C-A8C8-5ECE-6AC4-E388EE5D5075}"/>
              </a:ext>
            </a:extLst>
          </p:cNvPr>
          <p:cNvSpPr txBox="1"/>
          <p:nvPr/>
        </p:nvSpPr>
        <p:spPr>
          <a:xfrm>
            <a:off x="8064076" y="305966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Sprache</a:t>
            </a:r>
          </a:p>
        </p:txBody>
      </p:sp>
    </p:spTree>
    <p:extLst>
      <p:ext uri="{BB962C8B-B14F-4D97-AF65-F5344CB8AC3E}">
        <p14:creationId xmlns:p14="http://schemas.microsoft.com/office/powerpoint/2010/main" val="347952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2" grpId="0" animBg="1"/>
      <p:bldP spid="16" grpId="0" animBg="1"/>
      <p:bldP spid="20" grpId="0" animBg="1"/>
      <p:bldP spid="24" grpId="0" animBg="1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 animBg="1"/>
      <p:bldP spid="43" grpId="0"/>
      <p:bldP spid="44" grpId="0" animBg="1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918AC-5887-42DB-2F48-BF9A971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Chains / </a:t>
            </a:r>
            <a:r>
              <a:rPr lang="de-DE" dirty="0" err="1"/>
              <a:t>SequentialChain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A3777-7495-978D-4942-A728CE1A38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29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492E8-B4AB-3588-DFAF-70BF7CA77A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 dirty="0"/>
              <a:t>© Universität</a:t>
            </a:r>
            <a:r>
              <a:rPr lang="de-DE" spc="-65" dirty="0"/>
              <a:t> </a:t>
            </a:r>
            <a:r>
              <a:rPr lang="de-DE" spc="-10" dirty="0"/>
              <a:t>Bayreuth</a:t>
            </a:r>
          </a:p>
        </p:txBody>
      </p:sp>
      <p:pic>
        <p:nvPicPr>
          <p:cNvPr id="7" name="Grafik 6" descr="Ein Bild, das Text, Screenshot, Karte Menü, Schrift enthält.">
            <a:extLst>
              <a:ext uri="{FF2B5EF4-FFF2-40B4-BE49-F238E27FC236}">
                <a16:creationId xmlns:a16="http://schemas.microsoft.com/office/drawing/2014/main" id="{8F7A6505-3E48-138F-D992-D62A7CD6C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89"/>
          <a:stretch/>
        </p:blipFill>
        <p:spPr>
          <a:xfrm>
            <a:off x="442101" y="1420547"/>
            <a:ext cx="5311977" cy="762000"/>
          </a:xfrm>
          <a:prstGeom prst="rect">
            <a:avLst/>
          </a:prstGeom>
        </p:spPr>
      </p:pic>
      <p:pic>
        <p:nvPicPr>
          <p:cNvPr id="8" name="Grafik 7" descr="Ein Bild, das Text, Screenshot, Karte Menü, Schrift enthält.">
            <a:extLst>
              <a:ext uri="{FF2B5EF4-FFF2-40B4-BE49-F238E27FC236}">
                <a16:creationId xmlns:a16="http://schemas.microsoft.com/office/drawing/2014/main" id="{152D1A88-E746-EC07-2008-41958757B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5" b="72468"/>
          <a:stretch/>
        </p:blipFill>
        <p:spPr>
          <a:xfrm>
            <a:off x="442102" y="2573345"/>
            <a:ext cx="5311977" cy="1201266"/>
          </a:xfrm>
          <a:prstGeom prst="rect">
            <a:avLst/>
          </a:prstGeom>
        </p:spPr>
      </p:pic>
      <p:pic>
        <p:nvPicPr>
          <p:cNvPr id="9" name="Grafik 8" descr="Ein Bild, das Text, Screenshot, Karte Menü, Schrift enthält.">
            <a:extLst>
              <a:ext uri="{FF2B5EF4-FFF2-40B4-BE49-F238E27FC236}">
                <a16:creationId xmlns:a16="http://schemas.microsoft.com/office/drawing/2014/main" id="{3F455B49-4F43-E81B-E815-7B82EBFA3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15"/>
          <a:stretch/>
        </p:blipFill>
        <p:spPr>
          <a:xfrm>
            <a:off x="6248399" y="5772336"/>
            <a:ext cx="5311977" cy="369332"/>
          </a:xfrm>
          <a:prstGeom prst="rect">
            <a:avLst/>
          </a:prstGeom>
        </p:spPr>
      </p:pic>
      <p:pic>
        <p:nvPicPr>
          <p:cNvPr id="10" name="Grafik 9" descr="Ein Bild, das Text, Screenshot, Karte Menü, Schrift enthält.">
            <a:extLst>
              <a:ext uri="{FF2B5EF4-FFF2-40B4-BE49-F238E27FC236}">
                <a16:creationId xmlns:a16="http://schemas.microsoft.com/office/drawing/2014/main" id="{D59EEFBA-AC01-F01D-6279-0E39C47EB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5" b="56831"/>
          <a:stretch/>
        </p:blipFill>
        <p:spPr>
          <a:xfrm>
            <a:off x="442102" y="3879195"/>
            <a:ext cx="5311977" cy="914400"/>
          </a:xfrm>
          <a:prstGeom prst="rect">
            <a:avLst/>
          </a:prstGeom>
        </p:spPr>
      </p:pic>
      <p:pic>
        <p:nvPicPr>
          <p:cNvPr id="11" name="Grafik 10" descr="Ein Bild, das Text, Screenshot, Karte Menü, Schrift enthält.">
            <a:extLst>
              <a:ext uri="{FF2B5EF4-FFF2-40B4-BE49-F238E27FC236}">
                <a16:creationId xmlns:a16="http://schemas.microsoft.com/office/drawing/2014/main" id="{F4B0B670-CA9C-6E96-2BC7-313FAF0E0F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7" b="40165"/>
          <a:stretch/>
        </p:blipFill>
        <p:spPr>
          <a:xfrm>
            <a:off x="442101" y="4922468"/>
            <a:ext cx="5311977" cy="1219200"/>
          </a:xfrm>
          <a:prstGeom prst="rect">
            <a:avLst/>
          </a:prstGeom>
        </p:spPr>
      </p:pic>
      <p:pic>
        <p:nvPicPr>
          <p:cNvPr id="13" name="Grafik 12" descr="Ein Bild, das Text, Screenshot, Karte Menü, Schrift enthält.">
            <a:extLst>
              <a:ext uri="{FF2B5EF4-FFF2-40B4-BE49-F238E27FC236}">
                <a16:creationId xmlns:a16="http://schemas.microsoft.com/office/drawing/2014/main" id="{FDFF08D6-5E2D-56C9-589D-0EA085B3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9" b="21111"/>
          <a:stretch/>
        </p:blipFill>
        <p:spPr>
          <a:xfrm>
            <a:off x="6248400" y="2667000"/>
            <a:ext cx="5311977" cy="1371600"/>
          </a:xfrm>
          <a:prstGeom prst="rect">
            <a:avLst/>
          </a:prstGeom>
        </p:spPr>
      </p:pic>
      <p:pic>
        <p:nvPicPr>
          <p:cNvPr id="19" name="Grafik 18" descr="Ein Bild, das Text, Screenshot, Schrift, Software enthält.">
            <a:extLst>
              <a:ext uri="{FF2B5EF4-FFF2-40B4-BE49-F238E27FC236}">
                <a16:creationId xmlns:a16="http://schemas.microsoft.com/office/drawing/2014/main" id="{272E5541-28E6-C370-1ADB-D2B14CDC72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8" b="15231"/>
          <a:stretch/>
        </p:blipFill>
        <p:spPr>
          <a:xfrm>
            <a:off x="6248399" y="4358031"/>
            <a:ext cx="5311977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>
            <a:extLst>
              <a:ext uri="{FF2B5EF4-FFF2-40B4-BE49-F238E27FC236}">
                <a16:creationId xmlns:a16="http://schemas.microsoft.com/office/drawing/2014/main" id="{8B8A8A99-FCA5-85BC-19F6-EDAE626ACFA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3734AE7-B1EA-84D9-6B44-AC560D04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2E616CA0-F9F3-0BAD-8220-5B096E205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297197"/>
              </p:ext>
            </p:extLst>
          </p:nvPr>
        </p:nvGraphicFramePr>
        <p:xfrm>
          <a:off x="2991322" y="1676400"/>
          <a:ext cx="6209356" cy="396240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331297">
                  <a:extLst>
                    <a:ext uri="{9D8B030D-6E8A-4147-A177-3AD203B41FA5}">
                      <a16:colId xmlns:a16="http://schemas.microsoft.com/office/drawing/2014/main" val="339377326"/>
                    </a:ext>
                  </a:extLst>
                </a:gridCol>
                <a:gridCol w="2878059">
                  <a:extLst>
                    <a:ext uri="{9D8B030D-6E8A-4147-A177-3AD203B41FA5}">
                      <a16:colId xmlns:a16="http://schemas.microsoft.com/office/drawing/2014/main" val="3426302641"/>
                    </a:ext>
                  </a:extLst>
                </a:gridCol>
              </a:tblGrid>
              <a:tr h="16991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B5E6A2"/>
                          </a:highlight>
                        </a:rPr>
                        <a:t>VL 4.1</a:t>
                      </a:r>
                      <a:endParaRPr lang="de-DE" sz="1100" b="1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B5E6A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B5E6A2"/>
                          </a:highlight>
                        </a:rPr>
                        <a:t>VL 4.2</a:t>
                      </a:r>
                      <a:endParaRPr lang="de-DE" sz="1100" b="1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B5E6A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238815654"/>
                  </a:ext>
                </a:extLst>
              </a:tr>
              <a:tr h="16991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DAF2D0"/>
                          </a:highlight>
                        </a:rPr>
                        <a:t>60 Min</a:t>
                      </a:r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DAF2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DAF2D0"/>
                          </a:highlight>
                        </a:rPr>
                        <a:t>30 Min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DAF2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21945061"/>
                  </a:ext>
                </a:extLst>
              </a:tr>
              <a:tr h="169918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2701347189"/>
                  </a:ext>
                </a:extLst>
              </a:tr>
              <a:tr h="20309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Komplexe Anwendungen:</a:t>
                      </a:r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Mehr als LLM: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2416739730"/>
                  </a:ext>
                </a:extLst>
              </a:tr>
              <a:tr h="20309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(Video 2)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(Selbst ausgedacht)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3339679777"/>
                  </a:ext>
                </a:extLst>
              </a:tr>
              <a:tr h="20309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LangChain Intro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There's an AI for that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1721918726"/>
                  </a:ext>
                </a:extLst>
              </a:tr>
              <a:tr h="169918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LangChain Chains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Gen AI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2970491671"/>
                  </a:ext>
                </a:extLst>
              </a:tr>
              <a:tr h="20309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LangChain Memory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Sora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3908515178"/>
                  </a:ext>
                </a:extLst>
              </a:tr>
              <a:tr h="40217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Fellowship of the Schwarzeneggers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3707135049"/>
                  </a:ext>
                </a:extLst>
              </a:tr>
              <a:tr h="20309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(Video 3)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Lord of the Gyms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1993946697"/>
                  </a:ext>
                </a:extLst>
              </a:tr>
              <a:tr h="169918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Loading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2415908695"/>
                  </a:ext>
                </a:extLst>
              </a:tr>
              <a:tr h="20309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Splitting / Chunking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4047345283"/>
                  </a:ext>
                </a:extLst>
              </a:tr>
              <a:tr h="169918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E.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4171878334"/>
                  </a:ext>
                </a:extLst>
              </a:tr>
              <a:tr h="169918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R.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2101348183"/>
                  </a:ext>
                </a:extLst>
              </a:tr>
              <a:tr h="169918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Output Parsing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2546107864"/>
                  </a:ext>
                </a:extLst>
              </a:tr>
              <a:tr h="169918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1269788463"/>
                  </a:ext>
                </a:extLst>
              </a:tr>
              <a:tr h="20309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(Selbst ausgedacht)</a:t>
                      </a:r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extLst>
                  <a:ext uri="{0D108BD9-81ED-4DB2-BD59-A6C34878D82A}">
                    <a16:rowId xmlns:a16="http://schemas.microsoft.com/office/drawing/2014/main" val="1670849946"/>
                  </a:ext>
                </a:extLst>
              </a:tr>
              <a:tr h="20309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Use-Case:Customer Support Chat Bot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82965"/>
                  </a:ext>
                </a:extLst>
              </a:tr>
              <a:tr h="203097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solidFill>
                            <a:schemeClr val="tx1"/>
                          </a:solidFill>
                          <a:effectLst/>
                        </a:rPr>
                        <a:t>Use-Case: Automatisierte Produktbeschreibung</a:t>
                      </a:r>
                      <a:endParaRPr lang="de-DE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538096"/>
                  </a:ext>
                </a:extLst>
              </a:tr>
              <a:tr h="203097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Use-Case: Automatische Mailbeantwortung</a:t>
                      </a:r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6" marR="616" marT="616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7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369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918AC-5887-42DB-2F48-BF9A971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Chains / </a:t>
            </a:r>
            <a:r>
              <a:rPr lang="de-DE" dirty="0" err="1"/>
              <a:t>SequentialChain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A3777-7495-978D-4942-A728CE1A38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30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492E8-B4AB-3588-DFAF-70BF7CA77A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 dirty="0"/>
              <a:t>© Universität</a:t>
            </a:r>
            <a:r>
              <a:rPr lang="de-DE" spc="-65" dirty="0"/>
              <a:t> </a:t>
            </a:r>
            <a:r>
              <a:rPr lang="de-DE" spc="-10" dirty="0"/>
              <a:t>Bayreuth</a:t>
            </a:r>
          </a:p>
        </p:txBody>
      </p:sp>
      <p:pic>
        <p:nvPicPr>
          <p:cNvPr id="6" name="Grafik 5" descr="Ein Bild, das Text, Screenshot, Karte Menü, Schrift enthält.">
            <a:extLst>
              <a:ext uri="{FF2B5EF4-FFF2-40B4-BE49-F238E27FC236}">
                <a16:creationId xmlns:a16="http://schemas.microsoft.com/office/drawing/2014/main" id="{D5C6C697-A228-4DCF-1A3D-5A9753E0B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531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13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918AC-5887-42DB-2F48-BF9A971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: Chains / </a:t>
            </a:r>
            <a:r>
              <a:rPr lang="de-DE" dirty="0" err="1"/>
              <a:t>RouterChain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A3777-7495-978D-4942-A728CE1A38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31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492E8-B4AB-3588-DFAF-70BF7CA77A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7AFD5F-5BD9-B7B3-D106-786736CF64C7}"/>
              </a:ext>
            </a:extLst>
          </p:cNvPr>
          <p:cNvSpPr txBox="1"/>
          <p:nvPr/>
        </p:nvSpPr>
        <p:spPr>
          <a:xfrm>
            <a:off x="347194" y="349430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Input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109B1E4-7296-55D8-808A-A8B06E14DEE3}"/>
              </a:ext>
            </a:extLst>
          </p:cNvPr>
          <p:cNvSpPr/>
          <p:nvPr/>
        </p:nvSpPr>
        <p:spPr>
          <a:xfrm>
            <a:off x="2129427" y="2954304"/>
            <a:ext cx="2160000" cy="1440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3767D2-54B5-1845-3CE9-D70444F00BE7}"/>
              </a:ext>
            </a:extLst>
          </p:cNvPr>
          <p:cNvSpPr txBox="1"/>
          <p:nvPr/>
        </p:nvSpPr>
        <p:spPr>
          <a:xfrm>
            <a:off x="2502182" y="2584972"/>
            <a:ext cx="151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Router Chain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B6012F3-B23E-88B9-7DA3-AFFF36F729BE}"/>
              </a:ext>
            </a:extLst>
          </p:cNvPr>
          <p:cNvSpPr/>
          <p:nvPr/>
        </p:nvSpPr>
        <p:spPr>
          <a:xfrm>
            <a:off x="1081651" y="3494300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8694E33-A5AA-2FC5-EAA8-2FCDAD5DDB50}"/>
              </a:ext>
            </a:extLst>
          </p:cNvPr>
          <p:cNvSpPr/>
          <p:nvPr/>
        </p:nvSpPr>
        <p:spPr>
          <a:xfrm>
            <a:off x="5773284" y="1947797"/>
            <a:ext cx="3351293" cy="81856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1FA01D-4FDE-5FBF-6D8F-2BA2A7AE5E20}"/>
              </a:ext>
            </a:extLst>
          </p:cNvPr>
          <p:cNvSpPr txBox="1"/>
          <p:nvPr/>
        </p:nvSpPr>
        <p:spPr>
          <a:xfrm>
            <a:off x="6626621" y="15589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Chain Kündigung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8DC06C95-E30F-37F6-34E4-F00D2B56A45C}"/>
              </a:ext>
            </a:extLst>
          </p:cNvPr>
          <p:cNvSpPr/>
          <p:nvPr/>
        </p:nvSpPr>
        <p:spPr>
          <a:xfrm rot="19958041">
            <a:off x="4294012" y="2856344"/>
            <a:ext cx="1435616" cy="178639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C97A9F6-F4EE-5ECA-9B00-3D9548724725}"/>
              </a:ext>
            </a:extLst>
          </p:cNvPr>
          <p:cNvSpPr/>
          <p:nvPr/>
        </p:nvSpPr>
        <p:spPr>
          <a:xfrm>
            <a:off x="2357694" y="3026604"/>
            <a:ext cx="1716614" cy="1295400"/>
          </a:xfrm>
          <a:prstGeom prst="rect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/>
              <a:t>Inhalt:</a:t>
            </a:r>
          </a:p>
          <a:p>
            <a:pPr marL="342900" indent="-342900">
              <a:buAutoNum type="arabicPeriod"/>
            </a:pPr>
            <a:r>
              <a:rPr lang="de-DE" dirty="0"/>
              <a:t>Kündigung</a:t>
            </a:r>
          </a:p>
          <a:p>
            <a:pPr marL="342900" indent="-342900">
              <a:buAutoNum type="arabicPeriod"/>
            </a:pPr>
            <a:r>
              <a:rPr lang="de-DE" dirty="0"/>
              <a:t>Bewerbung</a:t>
            </a:r>
          </a:p>
          <a:p>
            <a:pPr marL="342900" indent="-342900">
              <a:buAutoNum type="arabicPeriod"/>
            </a:pPr>
            <a:r>
              <a:rPr lang="de-DE" dirty="0"/>
              <a:t>…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5219C90E-CE4C-1030-C46C-309ACAA7D1B2}"/>
              </a:ext>
            </a:extLst>
          </p:cNvPr>
          <p:cNvSpPr/>
          <p:nvPr/>
        </p:nvSpPr>
        <p:spPr>
          <a:xfrm>
            <a:off x="8257248" y="2303130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8EC6E67-764A-EA93-906A-DC6347AB6F96}"/>
              </a:ext>
            </a:extLst>
          </p:cNvPr>
          <p:cNvSpPr/>
          <p:nvPr/>
        </p:nvSpPr>
        <p:spPr>
          <a:xfrm>
            <a:off x="6017021" y="2305661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B1D44D16-94E4-B0C9-85FD-A63EC69C74EC}"/>
              </a:ext>
            </a:extLst>
          </p:cNvPr>
          <p:cNvSpPr/>
          <p:nvPr/>
        </p:nvSpPr>
        <p:spPr>
          <a:xfrm>
            <a:off x="6717958" y="2305661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14FEC1F3-C07E-258A-2013-F03927F9CDC0}"/>
              </a:ext>
            </a:extLst>
          </p:cNvPr>
          <p:cNvSpPr/>
          <p:nvPr/>
        </p:nvSpPr>
        <p:spPr>
          <a:xfrm>
            <a:off x="7450007" y="2305661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D27A094-92D2-3165-0942-E0E1F5B3D571}"/>
              </a:ext>
            </a:extLst>
          </p:cNvPr>
          <p:cNvSpPr txBox="1"/>
          <p:nvPr/>
        </p:nvSpPr>
        <p:spPr>
          <a:xfrm>
            <a:off x="10497475" y="215499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Output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16B70F83-BC8D-89BE-68F4-C62F0D13ABA0}"/>
              </a:ext>
            </a:extLst>
          </p:cNvPr>
          <p:cNvSpPr/>
          <p:nvPr/>
        </p:nvSpPr>
        <p:spPr>
          <a:xfrm>
            <a:off x="9436796" y="2154991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1521519-610D-F83A-5497-F72D98DE6020}"/>
              </a:ext>
            </a:extLst>
          </p:cNvPr>
          <p:cNvSpPr/>
          <p:nvPr/>
        </p:nvSpPr>
        <p:spPr>
          <a:xfrm>
            <a:off x="5774360" y="3295280"/>
            <a:ext cx="3351293" cy="81856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8D63EDF-7611-0653-7E44-B1AC941A2727}"/>
              </a:ext>
            </a:extLst>
          </p:cNvPr>
          <p:cNvSpPr txBox="1"/>
          <p:nvPr/>
        </p:nvSpPr>
        <p:spPr>
          <a:xfrm>
            <a:off x="6627697" y="290641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Chain Bewerbung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151ECCA7-AE9E-EDBB-60E0-7A607E44E4A9}"/>
              </a:ext>
            </a:extLst>
          </p:cNvPr>
          <p:cNvSpPr/>
          <p:nvPr/>
        </p:nvSpPr>
        <p:spPr>
          <a:xfrm>
            <a:off x="8258324" y="3650613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BEC80D88-CA7A-327A-E72A-0212984D80A2}"/>
              </a:ext>
            </a:extLst>
          </p:cNvPr>
          <p:cNvSpPr/>
          <p:nvPr/>
        </p:nvSpPr>
        <p:spPr>
          <a:xfrm>
            <a:off x="6018097" y="3653144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6BF48DFC-5CDA-B28F-95AE-55BD47CA7BE0}"/>
              </a:ext>
            </a:extLst>
          </p:cNvPr>
          <p:cNvSpPr/>
          <p:nvPr/>
        </p:nvSpPr>
        <p:spPr>
          <a:xfrm>
            <a:off x="6719034" y="3653144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59E09FA8-11FE-76D8-9166-24CF89B12325}"/>
              </a:ext>
            </a:extLst>
          </p:cNvPr>
          <p:cNvSpPr/>
          <p:nvPr/>
        </p:nvSpPr>
        <p:spPr>
          <a:xfrm>
            <a:off x="7451083" y="3653144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DEA1C7B-8924-FE1A-44BB-5EBDFFA1544E}"/>
              </a:ext>
            </a:extLst>
          </p:cNvPr>
          <p:cNvSpPr txBox="1"/>
          <p:nvPr/>
        </p:nvSpPr>
        <p:spPr>
          <a:xfrm>
            <a:off x="10480517" y="346594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Output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4C4556E6-A45D-4785-FA12-BA23A92EB27A}"/>
              </a:ext>
            </a:extLst>
          </p:cNvPr>
          <p:cNvSpPr/>
          <p:nvPr/>
        </p:nvSpPr>
        <p:spPr>
          <a:xfrm>
            <a:off x="9437872" y="3502474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7A2C049B-463D-4029-B647-E5B85423AEDB}"/>
              </a:ext>
            </a:extLst>
          </p:cNvPr>
          <p:cNvSpPr/>
          <p:nvPr/>
        </p:nvSpPr>
        <p:spPr>
          <a:xfrm>
            <a:off x="4319485" y="3589236"/>
            <a:ext cx="1435616" cy="178639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E8E4C0CE-2402-A383-BD07-6AFB524D6A45}"/>
              </a:ext>
            </a:extLst>
          </p:cNvPr>
          <p:cNvSpPr/>
          <p:nvPr/>
        </p:nvSpPr>
        <p:spPr>
          <a:xfrm>
            <a:off x="5773285" y="4708466"/>
            <a:ext cx="3377764" cy="81856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8CE5C2F-8EB1-103A-BF19-09A013D70F58}"/>
              </a:ext>
            </a:extLst>
          </p:cNvPr>
          <p:cNvSpPr txBox="1"/>
          <p:nvPr/>
        </p:nvSpPr>
        <p:spPr>
          <a:xfrm>
            <a:off x="6653092" y="431960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Default Chain</a:t>
            </a: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FAA05581-B026-49FA-704D-5B104CB79574}"/>
              </a:ext>
            </a:extLst>
          </p:cNvPr>
          <p:cNvSpPr/>
          <p:nvPr/>
        </p:nvSpPr>
        <p:spPr>
          <a:xfrm>
            <a:off x="8283719" y="5063799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61820D38-DB22-7AF4-8ABB-4D56C24F9F07}"/>
              </a:ext>
            </a:extLst>
          </p:cNvPr>
          <p:cNvSpPr/>
          <p:nvPr/>
        </p:nvSpPr>
        <p:spPr>
          <a:xfrm>
            <a:off x="6043492" y="5066330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055784AF-4B19-86A0-0B68-8ABAD6F98532}"/>
              </a:ext>
            </a:extLst>
          </p:cNvPr>
          <p:cNvSpPr/>
          <p:nvPr/>
        </p:nvSpPr>
        <p:spPr>
          <a:xfrm>
            <a:off x="6744429" y="5066330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C9BB2026-261E-79DD-48BF-A1D6D2C13C03}"/>
              </a:ext>
            </a:extLst>
          </p:cNvPr>
          <p:cNvSpPr/>
          <p:nvPr/>
        </p:nvSpPr>
        <p:spPr>
          <a:xfrm>
            <a:off x="7476478" y="5066330"/>
            <a:ext cx="457200" cy="12986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96EF1A7C-8CEC-60F7-2471-699CF8B8263C}"/>
              </a:ext>
            </a:extLst>
          </p:cNvPr>
          <p:cNvSpPr/>
          <p:nvPr/>
        </p:nvSpPr>
        <p:spPr>
          <a:xfrm rot="2182632">
            <a:off x="4303780" y="4476835"/>
            <a:ext cx="1435616" cy="178639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B6694B5-7E8E-3193-26CF-4F2F10CD90DA}"/>
              </a:ext>
            </a:extLst>
          </p:cNvPr>
          <p:cNvSpPr txBox="1"/>
          <p:nvPr/>
        </p:nvSpPr>
        <p:spPr>
          <a:xfrm>
            <a:off x="10466979" y="48767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Output</a:t>
            </a:r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4C765721-A2DB-A278-B8F7-5CBA2E2A02EA}"/>
              </a:ext>
            </a:extLst>
          </p:cNvPr>
          <p:cNvSpPr/>
          <p:nvPr/>
        </p:nvSpPr>
        <p:spPr>
          <a:xfrm>
            <a:off x="9424334" y="4913244"/>
            <a:ext cx="857437" cy="369332"/>
          </a:xfrm>
          <a:prstGeom prst="rightArrow">
            <a:avLst/>
          </a:prstGeom>
          <a:solidFill>
            <a:srgbClr val="00A0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12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6A91-7C41-D552-909C-E681C6BE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 - Anwendungsbeispiele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F3C627-A40D-27FD-E23E-93BCFA3D5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798EC9-5377-2501-51B9-56E46E10E2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32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910D30-BCA8-9584-E411-E7490BEE25B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</p:spTree>
    <p:extLst>
      <p:ext uri="{BB962C8B-B14F-4D97-AF65-F5344CB8AC3E}">
        <p14:creationId xmlns:p14="http://schemas.microsoft.com/office/powerpoint/2010/main" val="859951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Memory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541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3B16B-26C2-A773-2437-13EF1FA4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F40F6-E251-9F90-A518-EEDA4E4D54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34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F84CF5-FAC5-100B-49D9-737FEA5DA3B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pic>
        <p:nvPicPr>
          <p:cNvPr id="7" name="Grafik 6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09D489A-AA66-16BD-6953-F75D2236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2" y="1295400"/>
            <a:ext cx="5092801" cy="5076948"/>
          </a:xfrm>
          <a:prstGeom prst="rect">
            <a:avLst/>
          </a:prstGeom>
        </p:spPr>
      </p:pic>
      <p:pic>
        <p:nvPicPr>
          <p:cNvPr id="9" name="Grafik 8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FABBF158-7F91-0403-5276-D1A3AC6E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94" y="1295400"/>
            <a:ext cx="4568357" cy="50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96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3B16B-26C2-A773-2437-13EF1FA4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 – Memory – </a:t>
            </a:r>
            <a:r>
              <a:rPr lang="de-DE" dirty="0" err="1"/>
              <a:t>ConversationBufferMemory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C9B03-54B2-BCE3-31E0-1C4F45D71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F40F6-E251-9F90-A518-EEDA4E4D54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35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F84CF5-FAC5-100B-49D9-737FEA5DA3B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</p:spTree>
    <p:extLst>
      <p:ext uri="{BB962C8B-B14F-4D97-AF65-F5344CB8AC3E}">
        <p14:creationId xmlns:p14="http://schemas.microsoft.com/office/powerpoint/2010/main" val="4023740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3B16B-26C2-A773-2437-13EF1FA4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 – Memory – </a:t>
            </a:r>
            <a:r>
              <a:rPr lang="de-DE" dirty="0" err="1"/>
              <a:t>ConversationBufferWindowMemory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C9B03-54B2-BCE3-31E0-1C4F45D71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F40F6-E251-9F90-A518-EEDA4E4D54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36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F84CF5-FAC5-100B-49D9-737FEA5DA3B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</p:spTree>
    <p:extLst>
      <p:ext uri="{BB962C8B-B14F-4D97-AF65-F5344CB8AC3E}">
        <p14:creationId xmlns:p14="http://schemas.microsoft.com/office/powerpoint/2010/main" val="3818482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3B16B-26C2-A773-2437-13EF1FA4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 – Memory – </a:t>
            </a:r>
            <a:r>
              <a:rPr lang="de-DE" dirty="0" err="1"/>
              <a:t>ConversationTokenBufferMemory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C9B03-54B2-BCE3-31E0-1C4F45D71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F40F6-E251-9F90-A518-EEDA4E4D54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37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F84CF5-FAC5-100B-49D9-737FEA5DA3B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</p:spTree>
    <p:extLst>
      <p:ext uri="{BB962C8B-B14F-4D97-AF65-F5344CB8AC3E}">
        <p14:creationId xmlns:p14="http://schemas.microsoft.com/office/powerpoint/2010/main" val="3187657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3B16B-26C2-A773-2437-13EF1FA4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LangChain</a:t>
            </a:r>
            <a:r>
              <a:rPr lang="de-DE" dirty="0"/>
              <a:t> – Memory – </a:t>
            </a:r>
            <a:r>
              <a:rPr lang="de-DE" dirty="0" err="1"/>
              <a:t>ConversationSummaryMemory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C9B03-54B2-BCE3-31E0-1C4F45D71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F40F6-E251-9F90-A518-EEDA4E4D54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38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F84CF5-FAC5-100B-49D9-737FEA5DA3B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</p:spTree>
    <p:extLst>
      <p:ext uri="{BB962C8B-B14F-4D97-AF65-F5344CB8AC3E}">
        <p14:creationId xmlns:p14="http://schemas.microsoft.com/office/powerpoint/2010/main" val="1013734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Agents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26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4C805-BD3D-2CF5-F118-7EB65B76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ADDBF-CFDE-225B-92BE-A839FABF4D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01" y="2438400"/>
            <a:ext cx="11088000" cy="2462213"/>
          </a:xfrm>
        </p:spPr>
        <p:txBody>
          <a:bodyPr/>
          <a:lstStyle/>
          <a:p>
            <a:pPr algn="ctr"/>
            <a:r>
              <a:rPr lang="de-DE" sz="3200" b="1" dirty="0"/>
              <a:t>Heute:</a:t>
            </a:r>
          </a:p>
          <a:p>
            <a:pPr algn="ctr"/>
            <a:endParaRPr lang="de-DE" sz="3200" b="1" dirty="0"/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de-DE" sz="3200" b="1" dirty="0"/>
              <a:t>Beispiellösungen Übungszettel 01</a:t>
            </a: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de-DE" sz="3200" b="1" dirty="0"/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de-DE" sz="3200" b="1" dirty="0"/>
              <a:t>Übungszettel 02 (bis 27.05.24)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FE5EC3-42EA-36B2-B520-3C56F3C59C2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157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Beispielhafte Anwendung </a:t>
            </a:r>
            <a:r>
              <a:rPr lang="de-DE" dirty="0" err="1"/>
              <a:t>LangChain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119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9DFB61-103A-8FA2-CFE6-D96FB3CC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030" y="3498046"/>
            <a:ext cx="8172000" cy="387798"/>
          </a:xfrm>
        </p:spPr>
        <p:txBody>
          <a:bodyPr/>
          <a:lstStyle/>
          <a:p>
            <a:r>
              <a:rPr lang="de-DE" dirty="0"/>
              <a:t>Anwendungsgebiete Generativer KI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866087-8C15-7B0D-4D89-C86B9877F2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5346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09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50E28-8F95-7369-4871-7B10BA77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alles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Gold, was </a:t>
            </a:r>
            <a:r>
              <a:rPr lang="en-US" err="1"/>
              <a:t>glänzt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CC0384-9481-620C-3452-CCB84531C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113" y="2070483"/>
            <a:ext cx="6858000" cy="35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D59347F9-21A3-404F-3830-6B3F085C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5379" y="6269150"/>
            <a:ext cx="699666" cy="125646"/>
          </a:xfrm>
        </p:spPr>
        <p:txBody>
          <a:bodyPr/>
          <a:lstStyle/>
          <a:p>
            <a:pPr defTabSz="822960">
              <a:defRPr/>
            </a:pPr>
            <a:endParaRPr lang="en-US" sz="810" dirty="0">
              <a:solidFill>
                <a:srgbClr val="889194"/>
              </a:solidFill>
              <a:latin typeface="Trebuchet M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8BA880-D01F-D2FB-E489-B22E7337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2223" y="7912238"/>
            <a:ext cx="7122980" cy="124650"/>
          </a:xfrm>
        </p:spPr>
        <p:txBody>
          <a:bodyPr/>
          <a:lstStyle/>
          <a:p>
            <a:pPr algn="r" defTabSz="822960">
              <a:defRPr/>
            </a:pPr>
            <a:fld id="{64647E8F-5052-4581-98D0-7C32D5A45346}" type="slidenum">
              <a:rPr lang="en-US" sz="810">
                <a:solidFill>
                  <a:srgbClr val="889194"/>
                </a:solidFill>
                <a:cs typeface="+mn-cs"/>
              </a:rPr>
              <a:pPr algn="r" defTabSz="822960">
                <a:defRPr/>
              </a:pPr>
              <a:t>43</a:t>
            </a:fld>
            <a:endParaRPr lang="en-US" sz="810">
              <a:solidFill>
                <a:srgbClr val="889194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938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64913-7971-227B-6A25-9CBDEF6D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Arten von KI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4BAC2-2E72-9629-9D49-1B031F3E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2960">
              <a:defRPr/>
            </a:pPr>
            <a:endParaRPr lang="en-US" sz="810" dirty="0">
              <a:solidFill>
                <a:srgbClr val="889194"/>
              </a:solidFill>
              <a:latin typeface="Trebuchet M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E85A2B-495B-23CF-085F-41D1977E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2223" y="7912238"/>
            <a:ext cx="7122980" cy="124650"/>
          </a:xfrm>
        </p:spPr>
        <p:txBody>
          <a:bodyPr/>
          <a:lstStyle/>
          <a:p>
            <a:pPr algn="r" defTabSz="822960">
              <a:defRPr/>
            </a:pPr>
            <a:fld id="{64647E8F-5052-4581-98D0-7C32D5A45346}" type="slidenum">
              <a:rPr lang="en-US" sz="810">
                <a:solidFill>
                  <a:srgbClr val="889194"/>
                </a:solidFill>
                <a:cs typeface="+mn-cs"/>
              </a:rPr>
              <a:pPr algn="r" defTabSz="822960">
                <a:defRPr/>
              </a:pPr>
              <a:t>44</a:t>
            </a:fld>
            <a:endParaRPr lang="en-US" sz="810">
              <a:solidFill>
                <a:srgbClr val="889194"/>
              </a:solidFill>
              <a:cs typeface="+mn-cs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0C6EC66-61EB-1CC8-4DF4-93D76C3DB4A0}"/>
              </a:ext>
            </a:extLst>
          </p:cNvPr>
          <p:cNvGrpSpPr/>
          <p:nvPr/>
        </p:nvGrpSpPr>
        <p:grpSpPr>
          <a:xfrm>
            <a:off x="2019619" y="1681843"/>
            <a:ext cx="2821729" cy="4241755"/>
            <a:chOff x="8768442" y="1379764"/>
            <a:chExt cx="3135255" cy="4713061"/>
          </a:xfrm>
        </p:grpSpPr>
        <p:sp>
          <p:nvSpPr>
            <p:cNvPr id="10" name="Rechteck: abgerundete Ecken 24">
              <a:extLst>
                <a:ext uri="{FF2B5EF4-FFF2-40B4-BE49-F238E27FC236}">
                  <a16:creationId xmlns:a16="http://schemas.microsoft.com/office/drawing/2014/main" id="{A8004D5F-1B77-62C3-5253-BAEEC47EC030}"/>
                </a:ext>
              </a:extLst>
            </p:cNvPr>
            <p:cNvSpPr/>
            <p:nvPr/>
          </p:nvSpPr>
          <p:spPr>
            <a:xfrm>
              <a:off x="8768442" y="1379764"/>
              <a:ext cx="3135255" cy="4713061"/>
            </a:xfrm>
            <a:prstGeom prst="roundRect">
              <a:avLst/>
            </a:prstGeom>
            <a:solidFill>
              <a:srgbClr val="D2E9FF"/>
            </a:solidFill>
            <a:ln w="12700" cap="flat" cmpd="sng" algn="ctr">
              <a:solidFill>
                <a:srgbClr val="004080"/>
              </a:solidFill>
              <a:prstDash val="solid"/>
              <a:miter lim="800000"/>
            </a:ln>
            <a:effectLst/>
          </p:spPr>
          <p:txBody>
            <a:bodyPr tIns="16200" rtlCol="0" anchor="t"/>
            <a:lstStyle/>
            <a:p>
              <a:pPr defTabSz="822960">
                <a:defRPr/>
              </a:pPr>
              <a:r>
                <a:rPr lang="en-US" sz="1440" kern="0">
                  <a:solidFill>
                    <a:srgbClr val="004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ARTIFICAL INTELLIGENCE</a:t>
              </a:r>
              <a:endParaRPr lang="en-US" sz="1260" kern="0">
                <a:solidFill>
                  <a:srgbClr val="004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hteck: abgerundete Ecken 25">
              <a:extLst>
                <a:ext uri="{FF2B5EF4-FFF2-40B4-BE49-F238E27FC236}">
                  <a16:creationId xmlns:a16="http://schemas.microsoft.com/office/drawing/2014/main" id="{2E82B311-896A-47AA-96FB-ECDEDEEC407C}"/>
                </a:ext>
              </a:extLst>
            </p:cNvPr>
            <p:cNvSpPr/>
            <p:nvPr/>
          </p:nvSpPr>
          <p:spPr>
            <a:xfrm>
              <a:off x="8782729" y="1918067"/>
              <a:ext cx="2418336" cy="4115339"/>
            </a:xfrm>
            <a:prstGeom prst="roundRect">
              <a:avLst/>
            </a:prstGeom>
            <a:solidFill>
              <a:srgbClr val="2694FE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6200" rtlCol="0" anchor="t"/>
            <a:lstStyle/>
            <a:p>
              <a:pPr defTabSz="822960">
                <a:defRPr/>
              </a:pPr>
              <a:r>
                <a:rPr lang="de-DE" sz="990" kern="0">
                  <a:solidFill>
                    <a:srgbClr val="004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</a:t>
              </a:r>
            </a:p>
          </p:txBody>
        </p:sp>
        <p:sp>
          <p:nvSpPr>
            <p:cNvPr id="12" name="Rechteck: abgerundete Ecken 26">
              <a:extLst>
                <a:ext uri="{FF2B5EF4-FFF2-40B4-BE49-F238E27FC236}">
                  <a16:creationId xmlns:a16="http://schemas.microsoft.com/office/drawing/2014/main" id="{993C5493-3072-F4D8-BB43-C279DC1AC0A7}"/>
                </a:ext>
              </a:extLst>
            </p:cNvPr>
            <p:cNvSpPr/>
            <p:nvPr/>
          </p:nvSpPr>
          <p:spPr>
            <a:xfrm>
              <a:off x="8768442" y="2297794"/>
              <a:ext cx="2146332" cy="3672794"/>
            </a:xfrm>
            <a:prstGeom prst="roundRect">
              <a:avLst/>
            </a:prstGeom>
            <a:solidFill>
              <a:srgbClr val="2694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6200" rtlCol="0" anchor="t"/>
            <a:lstStyle/>
            <a:p>
              <a:pPr defTabSz="822960">
                <a:defRPr/>
              </a:pPr>
              <a:r>
                <a:rPr lang="de-DE" sz="990" ker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GENERATIVE AI</a:t>
              </a:r>
            </a:p>
          </p:txBody>
        </p:sp>
        <p:sp>
          <p:nvSpPr>
            <p:cNvPr id="13" name="Rechteck: abgerundete Ecken 27">
              <a:extLst>
                <a:ext uri="{FF2B5EF4-FFF2-40B4-BE49-F238E27FC236}">
                  <a16:creationId xmlns:a16="http://schemas.microsoft.com/office/drawing/2014/main" id="{68DD956B-8D6D-2046-26E3-091DB74849BD}"/>
                </a:ext>
              </a:extLst>
            </p:cNvPr>
            <p:cNvSpPr/>
            <p:nvPr/>
          </p:nvSpPr>
          <p:spPr>
            <a:xfrm>
              <a:off x="8768442" y="2637337"/>
              <a:ext cx="1866782" cy="3290886"/>
            </a:xfrm>
            <a:prstGeom prst="roundRect">
              <a:avLst/>
            </a:prstGeom>
            <a:solidFill>
              <a:srgbClr val="0040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6200" rtlCol="0" anchor="t"/>
            <a:lstStyle/>
            <a:p>
              <a:pPr defTabSz="822960">
                <a:defRPr/>
              </a:pPr>
              <a:r>
                <a:rPr lang="de-DE" sz="990" ker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 LANGUAGE MODELS</a:t>
              </a:r>
            </a:p>
            <a:p>
              <a:pPr defTabSz="822960">
                <a:defRPr/>
              </a:pPr>
              <a:endParaRPr lang="de-DE" sz="990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822960">
                <a:defRPr/>
              </a:pPr>
              <a:endParaRPr lang="de-DE" sz="990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: abgerundete Ecken 28">
              <a:extLst>
                <a:ext uri="{FF2B5EF4-FFF2-40B4-BE49-F238E27FC236}">
                  <a16:creationId xmlns:a16="http://schemas.microsoft.com/office/drawing/2014/main" id="{F426A970-B63B-0CBC-8120-0094DCF9737C}"/>
                </a:ext>
              </a:extLst>
            </p:cNvPr>
            <p:cNvSpPr/>
            <p:nvPr/>
          </p:nvSpPr>
          <p:spPr>
            <a:xfrm>
              <a:off x="8782729" y="3822851"/>
              <a:ext cx="2728913" cy="1249061"/>
            </a:xfrm>
            <a:prstGeom prst="roundRect">
              <a:avLst/>
            </a:prstGeom>
            <a:solidFill>
              <a:srgbClr val="97CB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6200" rtlCol="0" anchor="t"/>
            <a:lstStyle/>
            <a:p>
              <a:pPr defTabSz="822960">
                <a:defRPr/>
              </a:pPr>
              <a:r>
                <a:rPr lang="de-DE" sz="99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CONVERSATIONAL AGENTS</a:t>
              </a: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F3A1238-2128-5F1A-BF3D-752E6C564EB0}"/>
                </a:ext>
              </a:extLst>
            </p:cNvPr>
            <p:cNvGrpSpPr/>
            <p:nvPr/>
          </p:nvGrpSpPr>
          <p:grpSpPr>
            <a:xfrm>
              <a:off x="9146753" y="4346959"/>
              <a:ext cx="1283226" cy="1376638"/>
              <a:chOff x="9186158" y="4141482"/>
              <a:chExt cx="1283226" cy="1376638"/>
            </a:xfrm>
          </p:grpSpPr>
          <p:sp>
            <p:nvSpPr>
              <p:cNvPr id="16" name="Rechteck: abgerundete Ecken 30">
                <a:extLst>
                  <a:ext uri="{FF2B5EF4-FFF2-40B4-BE49-F238E27FC236}">
                    <a16:creationId xmlns:a16="http://schemas.microsoft.com/office/drawing/2014/main" id="{0B4C7030-4089-619F-E929-B2E315A58C4A}"/>
                  </a:ext>
                </a:extLst>
              </p:cNvPr>
              <p:cNvSpPr/>
              <p:nvPr/>
            </p:nvSpPr>
            <p:spPr>
              <a:xfrm>
                <a:off x="9186160" y="4141482"/>
                <a:ext cx="1283224" cy="476354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22960">
                  <a:defRPr/>
                </a:pPr>
                <a:r>
                  <a:rPr lang="de-DE" sz="990" ker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CHATGPT</a:t>
                </a:r>
              </a:p>
            </p:txBody>
          </p: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36F5D0C9-AE15-0002-D6B5-E6421B51ADAD}"/>
                  </a:ext>
                </a:extLst>
              </p:cNvPr>
              <p:cNvGrpSpPr/>
              <p:nvPr/>
            </p:nvGrpSpPr>
            <p:grpSpPr>
              <a:xfrm>
                <a:off x="9186158" y="4617836"/>
                <a:ext cx="1283225" cy="900284"/>
                <a:chOff x="9186158" y="4617836"/>
                <a:chExt cx="1283225" cy="900284"/>
              </a:xfrm>
            </p:grpSpPr>
            <p:cxnSp>
              <p:nvCxnSpPr>
                <p:cNvPr id="18" name="Gerade Verbindung mit Pfeil 17">
                  <a:extLst>
                    <a:ext uri="{FF2B5EF4-FFF2-40B4-BE49-F238E27FC236}">
                      <a16:creationId xmlns:a16="http://schemas.microsoft.com/office/drawing/2014/main" id="{B8FDC253-BA9F-B471-431B-E0230A199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60379" y="4617836"/>
                  <a:ext cx="0" cy="583574"/>
                </a:xfrm>
                <a:prstGeom prst="straightConnector1">
                  <a:avLst/>
                </a:prstGeom>
                <a:noFill/>
                <a:ln w="57150" cap="flat" cmpd="sng" algn="ctr">
                  <a:solidFill>
                    <a:srgbClr val="FFFFFF">
                      <a:lumMod val="95000"/>
                    </a:srgb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854273F-FE21-54DC-3CDD-6028FEDEBC8F}"/>
                    </a:ext>
                  </a:extLst>
                </p:cNvPr>
                <p:cNvSpPr txBox="1"/>
                <p:nvPr/>
              </p:nvSpPr>
              <p:spPr>
                <a:xfrm>
                  <a:off x="9186158" y="5099437"/>
                  <a:ext cx="1283225" cy="418683"/>
                </a:xfrm>
                <a:prstGeom prst="roundRect">
                  <a:avLst/>
                </a:prstGeom>
                <a:solidFill>
                  <a:srgbClr val="FFFFFF"/>
                </a:solidFill>
              </p:spPr>
              <p:txBody>
                <a:bodyPr vert="horz" wrap="square" lIns="0" tIns="0" rIns="0" bIns="0" rtlCol="0" anchor="ctr">
                  <a:noAutofit/>
                </a:bodyPr>
                <a:lstStyle/>
                <a:p>
                  <a:pPr algn="ctr" defTabSz="822960">
                    <a:defRPr/>
                  </a:pPr>
                  <a:r>
                    <a:rPr lang="de-DE" sz="990" kern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GPT-4</a:t>
                  </a:r>
                </a:p>
              </p:txBody>
            </p:sp>
          </p:grpSp>
        </p:grpSp>
      </p:grpSp>
      <p:pic>
        <p:nvPicPr>
          <p:cNvPr id="20" name="Inhaltsplatzhalter 8">
            <a:extLst>
              <a:ext uri="{FF2B5EF4-FFF2-40B4-BE49-F238E27FC236}">
                <a16:creationId xmlns:a16="http://schemas.microsoft.com/office/drawing/2014/main" id="{EF4838F1-BE76-20D4-BD05-D7221E789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37" t="4103" r="1137" b="4567"/>
          <a:stretch/>
        </p:blipFill>
        <p:spPr bwMode="black">
          <a:xfrm>
            <a:off x="6972617" y="1702731"/>
            <a:ext cx="3417494" cy="415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8EA7EC8-CB05-E8B4-781D-DF1FE942D99B}"/>
              </a:ext>
            </a:extLst>
          </p:cNvPr>
          <p:cNvSpPr txBox="1"/>
          <p:nvPr/>
        </p:nvSpPr>
        <p:spPr>
          <a:xfrm>
            <a:off x="6952045" y="1491544"/>
            <a:ext cx="3438068" cy="24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2960">
              <a:defRPr/>
            </a:pPr>
            <a:r>
              <a:rPr lang="en-US" sz="990">
                <a:solidFill>
                  <a:srgbClr val="B10034"/>
                </a:solidFill>
                <a:latin typeface="Trebuchet MS"/>
              </a:rPr>
              <a:t>Generative AI companies with more than USD 5m funding</a:t>
            </a:r>
            <a:endParaRPr lang="de-DE" sz="990">
              <a:solidFill>
                <a:srgbClr val="B10034"/>
              </a:solidFill>
              <a:latin typeface="Trebuchet MS"/>
            </a:endParaRPr>
          </a:p>
        </p:txBody>
      </p:sp>
      <p:sp>
        <p:nvSpPr>
          <p:cNvPr id="22" name="Inhaltsplatzhalter 6">
            <a:extLst>
              <a:ext uri="{FF2B5EF4-FFF2-40B4-BE49-F238E27FC236}">
                <a16:creationId xmlns:a16="http://schemas.microsoft.com/office/drawing/2014/main" id="{9853E62C-36C1-BB1A-F103-87137184728F}"/>
              </a:ext>
            </a:extLst>
          </p:cNvPr>
          <p:cNvSpPr txBox="1">
            <a:spLocks noGrp="1"/>
          </p:cNvSpPr>
          <p:nvPr>
            <p:ph sz="quarter" idx="17"/>
          </p:nvPr>
        </p:nvSpPr>
        <p:spPr>
          <a:prstGeom prst="rect">
            <a:avLst/>
          </a:prstGeom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r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50" i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96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Trebuchet MS" panose="020B0603020202020204" pitchFamily="34" charset="0"/>
              <a:buChar char="−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12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82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»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›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&gt;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6pPr>
            <a:lvl7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¬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7pPr>
            <a:lvl8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Courier New" panose="02070309020205020404" pitchFamily="49" charset="0"/>
              <a:buChar char="o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8pPr>
            <a:lvl9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▫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8656">
              <a:spcBef>
                <a:spcPts val="540"/>
              </a:spcBef>
              <a:defRPr/>
            </a:pPr>
            <a:r>
              <a:rPr lang="en-US" sz="946">
                <a:solidFill>
                  <a:srgbClr val="646464"/>
                </a:solidFill>
                <a:latin typeface="Trebuchet MS"/>
              </a:rPr>
              <a:t>Kelvin Mu based on Pitchbook, Crunchbase and public sources, March 2023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CAE824D-D6BE-0943-D28D-4C78956784DD}"/>
              </a:ext>
            </a:extLst>
          </p:cNvPr>
          <p:cNvCxnSpPr>
            <a:cxnSpLocks/>
          </p:cNvCxnSpPr>
          <p:nvPr/>
        </p:nvCxnSpPr>
        <p:spPr>
          <a:xfrm>
            <a:off x="3810000" y="2846387"/>
            <a:ext cx="3142043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7824659-40A2-9130-5FC6-ADBA79B8B152}"/>
              </a:ext>
            </a:extLst>
          </p:cNvPr>
          <p:cNvCxnSpPr>
            <a:cxnSpLocks/>
          </p:cNvCxnSpPr>
          <p:nvPr/>
        </p:nvCxnSpPr>
        <p:spPr>
          <a:xfrm>
            <a:off x="6952046" y="1609266"/>
            <a:ext cx="1024" cy="44441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920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Text, Kreis enthält.&#10;&#10;Automatisch generierte Beschreibung">
            <a:extLst>
              <a:ext uri="{FF2B5EF4-FFF2-40B4-BE49-F238E27FC236}">
                <a16:creationId xmlns:a16="http://schemas.microsoft.com/office/drawing/2014/main" id="{E9CFFC34-09D1-67C7-8355-28F5C9D0168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910" y="1220247"/>
            <a:ext cx="4872180" cy="511878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4BE20E-4443-0027-CE4B-24BA89A5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2960">
              <a:defRPr/>
            </a:pPr>
            <a:endParaRPr lang="en-US" sz="810" dirty="0">
              <a:solidFill>
                <a:srgbClr val="889194"/>
              </a:solidFill>
              <a:latin typeface="Trebuchet M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EC5796-AFD9-E08C-5A6E-20878C73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2223" y="7912238"/>
            <a:ext cx="7122980" cy="124650"/>
          </a:xfrm>
        </p:spPr>
        <p:txBody>
          <a:bodyPr/>
          <a:lstStyle/>
          <a:p>
            <a:pPr algn="r" defTabSz="822960">
              <a:defRPr/>
            </a:pPr>
            <a:fld id="{64647E8F-5052-4581-98D0-7C32D5A45346}" type="slidenum">
              <a:rPr lang="en-US" sz="810">
                <a:solidFill>
                  <a:srgbClr val="889194"/>
                </a:solidFill>
                <a:cs typeface="+mn-cs"/>
              </a:rPr>
              <a:pPr algn="r" defTabSz="822960">
                <a:defRPr/>
              </a:pPr>
              <a:t>45</a:t>
            </a:fld>
            <a:endParaRPr lang="en-US" sz="810">
              <a:solidFill>
                <a:srgbClr val="889194"/>
              </a:solidFill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B3600AF-770B-D02B-7C65-295F52DCF4B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/>
              <a:t>https://www.rapidops.com/blog/generative-ai-tools/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00077C-D309-C46D-DE8B-CA6C96E3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45" y="28508"/>
            <a:ext cx="11809108" cy="738664"/>
          </a:xfrm>
        </p:spPr>
        <p:txBody>
          <a:bodyPr/>
          <a:lstStyle/>
          <a:p>
            <a:r>
              <a:rPr lang="de-DE"/>
              <a:t>Generative AI geht über die Erstellung von Text hinaus. Neue Produkte erweitern die Möglichkeiten stetig</a:t>
            </a:r>
          </a:p>
        </p:txBody>
      </p:sp>
    </p:spTree>
    <p:extLst>
      <p:ext uri="{BB962C8B-B14F-4D97-AF65-F5344CB8AC3E}">
        <p14:creationId xmlns:p14="http://schemas.microsoft.com/office/powerpoint/2010/main" val="3798008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66145-0B64-BC1A-1448-A04B0C71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There‘s</a:t>
            </a:r>
            <a:r>
              <a:rPr lang="de-DE" dirty="0"/>
              <a:t> an AI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!</a:t>
            </a:r>
            <a:br>
              <a:rPr lang="de-DE" dirty="0"/>
            </a:br>
            <a:r>
              <a:rPr lang="de-DE" dirty="0"/>
              <a:t>www.theresanaiforthat.com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9F7CA6-AE7A-B74C-DF5E-AB865513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7145B-5C78-453B-8533-94D82539855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88E0A3-059A-C853-CEA3-B0E31D99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7849293-E62E-4642-DDA4-7D0B284E9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</a:t>
            </a:r>
            <a:r>
              <a:rPr lang="de-DE" err="1"/>
              <a:t>Zisgen</a:t>
            </a:r>
            <a:r>
              <a:rPr lang="de-DE"/>
              <a:t> </a:t>
            </a:r>
            <a:endParaRPr lang="en-US"/>
          </a:p>
        </p:txBody>
      </p:sp>
      <p:sp>
        <p:nvSpPr>
          <p:cNvPr id="26" name="Inhaltsplatzhalter 6">
            <a:extLst>
              <a:ext uri="{FF2B5EF4-FFF2-40B4-BE49-F238E27FC236}">
                <a16:creationId xmlns:a16="http://schemas.microsoft.com/office/drawing/2014/main" id="{E448D943-75C2-72EF-BD64-1E132A8FD7D4}"/>
              </a:ext>
            </a:extLst>
          </p:cNvPr>
          <p:cNvSpPr txBox="1">
            <a:spLocks/>
          </p:cNvSpPr>
          <p:nvPr/>
        </p:nvSpPr>
        <p:spPr>
          <a:xfrm>
            <a:off x="552000" y="6201000"/>
            <a:ext cx="11088000" cy="144006"/>
          </a:xfrm>
          <a:prstGeom prst="rect">
            <a:avLst/>
          </a:prstGeom>
        </p:spPr>
        <p:txBody>
          <a:bodyPr/>
          <a:lstStyle>
            <a:lvl1pPr marL="185738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1pPr>
            <a:lvl2pPr marL="396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Trebuchet MS" panose="020B0603020202020204" pitchFamily="34" charset="0"/>
              <a:buChar char="−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612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82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»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›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&gt;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6pPr>
            <a:lvl7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¬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7pPr>
            <a:lvl8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Courier New" panose="02070309020205020404" pitchFamily="49" charset="0"/>
              <a:buChar char="o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8pPr>
            <a:lvl9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▫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050" i="1">
                <a:solidFill>
                  <a:schemeClr val="accent3"/>
                </a:solidFill>
              </a:rPr>
              <a:t>https://theresanaiforthat.com/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F880883-F006-360E-4F7D-A488E982B9EC}"/>
              </a:ext>
            </a:extLst>
          </p:cNvPr>
          <p:cNvSpPr/>
          <p:nvPr/>
        </p:nvSpPr>
        <p:spPr>
          <a:xfrm>
            <a:off x="0" y="1219200"/>
            <a:ext cx="12192000" cy="5231846"/>
          </a:xfrm>
          <a:prstGeom prst="rect">
            <a:avLst/>
          </a:prstGeom>
          <a:solidFill>
            <a:srgbClr val="353541"/>
          </a:solidFill>
          <a:ln>
            <a:solidFill>
              <a:srgbClr val="3535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Software, Multimedia-Software enthält.">
            <a:extLst>
              <a:ext uri="{FF2B5EF4-FFF2-40B4-BE49-F238E27FC236}">
                <a16:creationId xmlns:a16="http://schemas.microsoft.com/office/drawing/2014/main" id="{278AFCB2-9CED-E4C3-F24F-C23E8623E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r="3757" b="11736"/>
          <a:stretch/>
        </p:blipFill>
        <p:spPr>
          <a:xfrm>
            <a:off x="3657600" y="1383512"/>
            <a:ext cx="4876801" cy="4941088"/>
          </a:xfrm>
          <a:prstGeom prst="rect">
            <a:avLst/>
          </a:prstGeom>
          <a:solidFill>
            <a:srgbClr val="353541"/>
          </a:solidFill>
        </p:spPr>
      </p:pic>
    </p:spTree>
    <p:extLst>
      <p:ext uri="{BB962C8B-B14F-4D97-AF65-F5344CB8AC3E}">
        <p14:creationId xmlns:p14="http://schemas.microsoft.com/office/powerpoint/2010/main" val="251934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66145-0B64-BC1A-1448-A04B0C71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There‘s</a:t>
            </a:r>
            <a:r>
              <a:rPr lang="de-DE"/>
              <a:t> an AI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!</a:t>
            </a:r>
            <a:br>
              <a:rPr lang="de-DE"/>
            </a:br>
            <a:r>
              <a:rPr lang="de-DE"/>
              <a:t>www.theresanaiforthat.com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9F7CA6-AE7A-B74C-DF5E-AB865513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7145B-5C78-453B-8533-94D82539855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88E0A3-059A-C853-CEA3-B0E31D99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FEDD1B-3DA9-5132-DDFE-16B81DE6826B}"/>
              </a:ext>
            </a:extLst>
          </p:cNvPr>
          <p:cNvSpPr txBox="1"/>
          <p:nvPr/>
        </p:nvSpPr>
        <p:spPr>
          <a:xfrm>
            <a:off x="848093" y="1535093"/>
            <a:ext cx="5545205" cy="1237277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40414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Datenbank zur Übersicht von verschiedenen KI-Anwendungen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40414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Filtern von KI-Anwendungen anhand von Schlagworten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Weist auf vielseitigen Einsatz von KI-Technologien hin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40414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3" name="Rechteck: abgerundete Ecken 15">
            <a:extLst>
              <a:ext uri="{FF2B5EF4-FFF2-40B4-BE49-F238E27FC236}">
                <a16:creationId xmlns:a16="http://schemas.microsoft.com/office/drawing/2014/main" id="{5AAC432B-E0DD-0FC2-E42F-3F0B20E5DA41}"/>
              </a:ext>
            </a:extLst>
          </p:cNvPr>
          <p:cNvSpPr/>
          <p:nvPr/>
        </p:nvSpPr>
        <p:spPr bwMode="auto">
          <a:xfrm>
            <a:off x="550800" y="1419375"/>
            <a:ext cx="3786465" cy="404743"/>
          </a:xfrm>
          <a:prstGeom prst="roundRect">
            <a:avLst/>
          </a:prstGeom>
          <a:solidFill>
            <a:srgbClr val="34354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343541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7414AAE-EB9F-0598-2233-B6CB2F7A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1" y="1459564"/>
            <a:ext cx="3607902" cy="32799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9DFC5C-356A-6352-369E-264A165DA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69" y="2204003"/>
            <a:ext cx="637554" cy="6375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C09F644-5B8A-F58C-0A55-5E3D98B6B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109" y="3201767"/>
            <a:ext cx="4657171" cy="2760863"/>
          </a:xfrm>
          <a:prstGeom prst="rect">
            <a:avLst/>
          </a:prstGeom>
        </p:spPr>
      </p:pic>
      <p:pic>
        <p:nvPicPr>
          <p:cNvPr id="4" name="Inhaltsplatzhalter 1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F2F4120-4A26-8362-EE58-A988BA1F3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5"/>
          <a:stretch/>
        </p:blipFill>
        <p:spPr>
          <a:xfrm>
            <a:off x="7573854" y="1535093"/>
            <a:ext cx="4023736" cy="4427537"/>
          </a:xfrm>
          <a:prstGeom prst="rect">
            <a:avLst/>
          </a:prstGeom>
        </p:spPr>
      </p:pic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7849293-E62E-4642-DDA4-7D0B284E9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</a:t>
            </a:r>
            <a:r>
              <a:rPr lang="de-DE" err="1"/>
              <a:t>Zisgen</a:t>
            </a:r>
            <a:r>
              <a:rPr lang="de-DE"/>
              <a:t> </a:t>
            </a:r>
            <a:endParaRPr lang="en-US"/>
          </a:p>
        </p:txBody>
      </p:sp>
      <p:sp>
        <p:nvSpPr>
          <p:cNvPr id="26" name="Inhaltsplatzhalter 6">
            <a:extLst>
              <a:ext uri="{FF2B5EF4-FFF2-40B4-BE49-F238E27FC236}">
                <a16:creationId xmlns:a16="http://schemas.microsoft.com/office/drawing/2014/main" id="{E448D943-75C2-72EF-BD64-1E132A8FD7D4}"/>
              </a:ext>
            </a:extLst>
          </p:cNvPr>
          <p:cNvSpPr txBox="1">
            <a:spLocks/>
          </p:cNvSpPr>
          <p:nvPr/>
        </p:nvSpPr>
        <p:spPr>
          <a:xfrm>
            <a:off x="552000" y="6201000"/>
            <a:ext cx="11088000" cy="144006"/>
          </a:xfrm>
          <a:prstGeom prst="rect">
            <a:avLst/>
          </a:prstGeom>
        </p:spPr>
        <p:txBody>
          <a:bodyPr/>
          <a:lstStyle>
            <a:lvl1pPr marL="185738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1pPr>
            <a:lvl2pPr marL="396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Trebuchet MS" panose="020B0603020202020204" pitchFamily="34" charset="0"/>
              <a:buChar char="−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612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82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»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›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&gt;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6pPr>
            <a:lvl7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¬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7pPr>
            <a:lvl8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Courier New" panose="02070309020205020404" pitchFamily="49" charset="0"/>
              <a:buChar char="o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8pPr>
            <a:lvl9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▫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050" i="1">
                <a:solidFill>
                  <a:schemeClr val="accent3"/>
                </a:solidFill>
              </a:rPr>
              <a:t>https://theresanaiforthat.com/</a:t>
            </a:r>
          </a:p>
        </p:txBody>
      </p:sp>
    </p:spTree>
    <p:extLst>
      <p:ext uri="{BB962C8B-B14F-4D97-AF65-F5344CB8AC3E}">
        <p14:creationId xmlns:p14="http://schemas.microsoft.com/office/powerpoint/2010/main" val="1748812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LLMs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909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hrift, Screenshot enthält.">
            <a:extLst>
              <a:ext uri="{FF2B5EF4-FFF2-40B4-BE49-F238E27FC236}">
                <a16:creationId xmlns:a16="http://schemas.microsoft.com/office/drawing/2014/main" id="{A3322484-CBE3-441A-0F4B-A1410B3855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23" y="3049588"/>
            <a:ext cx="8640755" cy="3351212"/>
          </a:xfrm>
        </p:spPr>
      </p:pic>
      <p:pic>
        <p:nvPicPr>
          <p:cNvPr id="17" name="Inhaltsplatzhalter 16" descr="Ein Bild, das Schrift, Grafiken, Grafikdesign, Screenshot enthält.">
            <a:extLst>
              <a:ext uri="{FF2B5EF4-FFF2-40B4-BE49-F238E27FC236}">
                <a16:creationId xmlns:a16="http://schemas.microsoft.com/office/drawing/2014/main" id="{671E05AF-AFED-6EDC-9F46-B40E1FF598E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71600"/>
            <a:ext cx="5334000" cy="1343578"/>
          </a:xfr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0826B88C-E49E-F931-02A1-AFF1C902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45" y="397840"/>
            <a:ext cx="11809108" cy="369332"/>
          </a:xfrm>
        </p:spPr>
        <p:txBody>
          <a:bodyPr/>
          <a:lstStyle/>
          <a:p>
            <a:r>
              <a:rPr lang="de-DE" dirty="0"/>
              <a:t>perplexity.ai – freies LLM auf Basis von GPT-3.5</a:t>
            </a:r>
          </a:p>
        </p:txBody>
      </p:sp>
    </p:spTree>
    <p:extLst>
      <p:ext uri="{BB962C8B-B14F-4D97-AF65-F5344CB8AC3E}">
        <p14:creationId xmlns:p14="http://schemas.microsoft.com/office/powerpoint/2010/main" val="357473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9DFB61-103A-8FA2-CFE6-D96FB3CC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030" y="3498046"/>
            <a:ext cx="8172000" cy="387798"/>
          </a:xfrm>
        </p:spPr>
        <p:txBody>
          <a:bodyPr/>
          <a:lstStyle/>
          <a:p>
            <a:r>
              <a:rPr lang="de-DE" dirty="0"/>
              <a:t>Anwendungen bauen mit </a:t>
            </a:r>
            <a:r>
              <a:rPr lang="de-DE" dirty="0" err="1"/>
              <a:t>LangChain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866087-8C15-7B0D-4D89-C86B9877F2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5292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1D826-AD65-CEFA-86D4-1D07B9A4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ChatGPT-4.0: Weitere Features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84D6CF-9982-FE8C-CEE8-B0130374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BA505-406A-A422-3BEE-4C7F3BD9C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pic>
        <p:nvPicPr>
          <p:cNvPr id="8" name="Inhaltsplatzhalter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F5A0711-CB71-3E66-E77C-E0DCB1AAFE5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61014"/>
            <a:ext cx="5927310" cy="519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D87C32A9-78E0-8B07-CAA9-01A466CDF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263360"/>
            <a:ext cx="4181155" cy="5199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871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werden Nicht-Texte verstanden?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361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3BFAFF0-70E8-CA49-B9F8-4B0B587F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D6D749-DDC3-4F9F-ADAD-05766D8027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6FAF0D-BA47-A724-4A3F-C9958D9B512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FB08E4B-4C9E-06E2-B195-117A492FE801}"/>
              </a:ext>
            </a:extLst>
          </p:cNvPr>
          <p:cNvSpPr/>
          <p:nvPr/>
        </p:nvSpPr>
        <p:spPr>
          <a:xfrm>
            <a:off x="3505200" y="2514600"/>
            <a:ext cx="3048000" cy="1600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Image </a:t>
            </a:r>
            <a:r>
              <a:rPr lang="de-DE" sz="3200" dirty="0" err="1"/>
              <a:t>to</a:t>
            </a:r>
            <a:r>
              <a:rPr lang="de-DE" sz="3200" dirty="0"/>
              <a:t> Vector</a:t>
            </a:r>
          </a:p>
          <a:p>
            <a:pPr algn="ctr"/>
            <a:r>
              <a:rPr lang="de-DE" sz="3200" dirty="0"/>
              <a:t>(MNIST)</a:t>
            </a:r>
          </a:p>
        </p:txBody>
      </p:sp>
    </p:spTree>
    <p:extLst>
      <p:ext uri="{BB962C8B-B14F-4D97-AF65-F5344CB8AC3E}">
        <p14:creationId xmlns:p14="http://schemas.microsoft.com/office/powerpoint/2010/main" val="1888896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31006-9A33-C37A-72A5-8AE193D0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6E48EE-4003-9FDD-2DE8-399A58A0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E2D848-9A71-C10B-5B25-C2E90121EF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772861-0E30-A72F-9493-4836CFDBA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73D2BB0-E345-D8E3-00FB-C6BC90349B5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1F21BB6-8266-D30F-0DDA-603E227F09E2}"/>
              </a:ext>
            </a:extLst>
          </p:cNvPr>
          <p:cNvSpPr/>
          <p:nvPr/>
        </p:nvSpPr>
        <p:spPr>
          <a:xfrm>
            <a:off x="3505200" y="2514600"/>
            <a:ext cx="4419600" cy="1676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Farbe -&gt; Zahl</a:t>
            </a:r>
          </a:p>
          <a:p>
            <a:pPr algn="ctr"/>
            <a:r>
              <a:rPr lang="de-DE" sz="3200" dirty="0"/>
              <a:t>(Farbbilder -&gt; Vector)</a:t>
            </a:r>
          </a:p>
          <a:p>
            <a:pPr algn="ctr"/>
            <a:r>
              <a:rPr lang="de-DE" sz="3200" dirty="0"/>
              <a:t>(Video = 60 Bilder/s)</a:t>
            </a:r>
          </a:p>
        </p:txBody>
      </p:sp>
    </p:spTree>
    <p:extLst>
      <p:ext uri="{BB962C8B-B14F-4D97-AF65-F5344CB8AC3E}">
        <p14:creationId xmlns:p14="http://schemas.microsoft.com/office/powerpoint/2010/main" val="1895689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</a:t>
            </a:r>
            <a:r>
              <a:rPr lang="de-DE" dirty="0" err="1"/>
              <a:t>to</a:t>
            </a:r>
            <a:r>
              <a:rPr lang="de-DE" dirty="0"/>
              <a:t> Image</a:t>
            </a:r>
            <a:br>
              <a:rPr lang="de-DE" dirty="0"/>
            </a:b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Text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043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C5AD6-0983-3DD9-7D9D-FE98C9A7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Abbildungen erstellen mit </a:t>
            </a:r>
            <a:r>
              <a:rPr lang="de-DE" err="1"/>
              <a:t>MidJourney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BD995A-0439-B26E-4359-059D477C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7145B-5C78-453B-8533-94D82539855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08B44-587D-1644-604B-38E46E97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9916F1-DD08-9B24-2EF5-517749944D6F}"/>
              </a:ext>
            </a:extLst>
          </p:cNvPr>
          <p:cNvSpPr txBox="1"/>
          <p:nvPr/>
        </p:nvSpPr>
        <p:spPr>
          <a:xfrm>
            <a:off x="848202" y="1671792"/>
            <a:ext cx="4874418" cy="1829864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5D683AB-760F-B6A5-A363-724123D5FEBA}"/>
              </a:ext>
            </a:extLst>
          </p:cNvPr>
          <p:cNvSpPr/>
          <p:nvPr/>
        </p:nvSpPr>
        <p:spPr bwMode="auto">
          <a:xfrm>
            <a:off x="1346811" y="1489466"/>
            <a:ext cx="3877200" cy="404743"/>
          </a:xfrm>
          <a:prstGeom prst="round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Midjourne</a:t>
            </a: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8F04C0-B4E2-0A1C-ABC9-F0DC18F06F03}"/>
              </a:ext>
            </a:extLst>
          </p:cNvPr>
          <p:cNvSpPr txBox="1"/>
          <p:nvPr/>
        </p:nvSpPr>
        <p:spPr>
          <a:xfrm>
            <a:off x="848202" y="4027559"/>
            <a:ext cx="4874418" cy="1829864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2A91F5B-50B2-03E3-8D1A-64F13D012616}"/>
              </a:ext>
            </a:extLst>
          </p:cNvPr>
          <p:cNvSpPr/>
          <p:nvPr/>
        </p:nvSpPr>
        <p:spPr bwMode="auto">
          <a:xfrm>
            <a:off x="1346811" y="3845233"/>
            <a:ext cx="3877200" cy="404743"/>
          </a:xfrm>
          <a:prstGeom prst="round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Was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kann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Midjourney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?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516CE2D-09C5-8843-8F08-519A776E8726}"/>
              </a:ext>
            </a:extLst>
          </p:cNvPr>
          <p:cNvSpPr txBox="1"/>
          <p:nvPr/>
        </p:nvSpPr>
        <p:spPr>
          <a:xfrm>
            <a:off x="1207594" y="2066263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Spezialisierung auf die Erstellung von KI-generierter Kunst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04EBCB-7D53-D657-913A-EAB81DFD210A}"/>
              </a:ext>
            </a:extLst>
          </p:cNvPr>
          <p:cNvSpPr txBox="1"/>
          <p:nvPr/>
        </p:nvSpPr>
        <p:spPr>
          <a:xfrm>
            <a:off x="1207594" y="4432302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Textbefehle können in Bilder umgewandelt werden (Text-to-Picture)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Verwendung von Bildbefehle zur Erzeugung von KI-Kunst (</a:t>
            </a: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Picture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-to-Text)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8089B4E2-9943-5387-FE76-7B8CA394B144}"/>
              </a:ext>
            </a:extLst>
          </p:cNvPr>
          <p:cNvSpPr txBox="1">
            <a:spLocks/>
          </p:cNvSpPr>
          <p:nvPr/>
        </p:nvSpPr>
        <p:spPr>
          <a:xfrm>
            <a:off x="8182446" y="6112676"/>
            <a:ext cx="3456354" cy="144006"/>
          </a:xfrm>
          <a:prstGeom prst="rect">
            <a:avLst/>
          </a:prstGeom>
        </p:spPr>
        <p:txBody>
          <a:bodyPr/>
          <a:lstStyle>
            <a:lvl1pPr marL="185738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1pPr>
            <a:lvl2pPr marL="396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Trebuchet MS" panose="020B0603020202020204" pitchFamily="34" charset="0"/>
              <a:buChar char="−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612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82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»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›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&gt;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6pPr>
            <a:lvl7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¬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7pPr>
            <a:lvl8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Courier New" panose="02070309020205020404" pitchFamily="49" charset="0"/>
              <a:buChar char="o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8pPr>
            <a:lvl9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▫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https://midjouney.com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E11E1E7-D549-5403-859A-32E4237B1683}"/>
              </a:ext>
            </a:extLst>
          </p:cNvPr>
          <p:cNvSpPr txBox="1"/>
          <p:nvPr/>
        </p:nvSpPr>
        <p:spPr>
          <a:xfrm>
            <a:off x="6794208" y="2198808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40B713F-9D07-FD35-B34A-8D586F1BDC7B}"/>
              </a:ext>
            </a:extLst>
          </p:cNvPr>
          <p:cNvSpPr txBox="1"/>
          <p:nvPr/>
        </p:nvSpPr>
        <p:spPr>
          <a:xfrm>
            <a:off x="6794208" y="1904199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0" i="0">
                <a:solidFill>
                  <a:srgbClr val="2E475D"/>
                </a:solidFill>
                <a:effectLst/>
                <a:latin typeface="Lexend Deca"/>
              </a:rPr>
              <a:t>Prompt: a picture of four female astronauts in space, with a proud and happy look on their faces. Make it look like a pencil drawing.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9" name="Grafik 18" descr="Ein Bild, das Menschliches Gesicht, Lächeln, Entwurf, Person enthält.&#10;&#10;Automatisch generierte Beschreibung">
            <a:extLst>
              <a:ext uri="{FF2B5EF4-FFF2-40B4-BE49-F238E27FC236}">
                <a16:creationId xmlns:a16="http://schemas.microsoft.com/office/drawing/2014/main" id="{E9EB3D14-2752-6F8E-308D-674BFC0A6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08" y="2596964"/>
            <a:ext cx="4505227" cy="3003484"/>
          </a:xfrm>
          <a:prstGeom prst="rect">
            <a:avLst/>
          </a:prstGeom>
        </p:spPr>
      </p:pic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6EE6C28A-681F-9869-4C63-B849D878FAA1}"/>
              </a:ext>
            </a:extLst>
          </p:cNvPr>
          <p:cNvSpPr txBox="1">
            <a:spLocks/>
          </p:cNvSpPr>
          <p:nvPr/>
        </p:nvSpPr>
        <p:spPr>
          <a:xfrm>
            <a:off x="7919281" y="5566039"/>
            <a:ext cx="3456354" cy="144006"/>
          </a:xfrm>
          <a:prstGeom prst="rect">
            <a:avLst/>
          </a:prstGeom>
        </p:spPr>
        <p:txBody>
          <a:bodyPr/>
          <a:lstStyle>
            <a:lvl1pPr marL="185738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1pPr>
            <a:lvl2pPr marL="396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Trebuchet MS" panose="020B0603020202020204" pitchFamily="34" charset="0"/>
              <a:buChar char="−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612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82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»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›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&gt;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6pPr>
            <a:lvl7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¬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7pPr>
            <a:lvl8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Courier New" panose="02070309020205020404" pitchFamily="49" charset="0"/>
              <a:buChar char="o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8pPr>
            <a:lvl9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▫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600" i="1">
                <a:solidFill>
                  <a:srgbClr val="889194"/>
                </a:solidFill>
                <a:latin typeface="Trebuchet MS"/>
              </a:rPr>
              <a:t>Quelle: </a:t>
            </a:r>
            <a:r>
              <a:rPr lang="en-US" sz="600" i="1" err="1">
                <a:solidFill>
                  <a:srgbClr val="889194"/>
                </a:solidFill>
                <a:latin typeface="Trebuchet MS"/>
              </a:rPr>
              <a:t>philipp-dach</a:t>
            </a:r>
            <a:r>
              <a:rPr lang="en-US" sz="600" i="1">
                <a:solidFill>
                  <a:srgbClr val="889194"/>
                </a:solidFill>
                <a:latin typeface="Trebuchet MS"/>
              </a:rPr>
              <a:t> / </a:t>
            </a:r>
            <a:r>
              <a:rPr lang="en-US" sz="600" i="1" err="1">
                <a:solidFill>
                  <a:srgbClr val="889194"/>
                </a:solidFill>
                <a:latin typeface="Trebuchet MS"/>
              </a:rPr>
              <a:t>MidJouney</a:t>
            </a:r>
            <a:endParaRPr kumimoji="0" lang="en-US" sz="600" b="0" i="1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50A17604-4F3A-1560-521D-D85366AD0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</a:t>
            </a:r>
            <a:r>
              <a:rPr lang="de-DE" err="1"/>
              <a:t>Zisgen</a:t>
            </a:r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5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C5AD6-0983-3DD9-7D9D-FE98C9A7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Abbildungen erstellen mit </a:t>
            </a:r>
            <a:r>
              <a:rPr lang="de-DE" err="1"/>
              <a:t>MidJourney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BD995A-0439-B26E-4359-059D477C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7145B-5C78-453B-8533-94D82539855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08B44-587D-1644-604B-38E46E97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9916F1-DD08-9B24-2EF5-517749944D6F}"/>
              </a:ext>
            </a:extLst>
          </p:cNvPr>
          <p:cNvSpPr txBox="1"/>
          <p:nvPr/>
        </p:nvSpPr>
        <p:spPr>
          <a:xfrm>
            <a:off x="848202" y="1671792"/>
            <a:ext cx="4874418" cy="4250613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5D683AB-760F-B6A5-A363-724123D5FEBA}"/>
              </a:ext>
            </a:extLst>
          </p:cNvPr>
          <p:cNvSpPr/>
          <p:nvPr/>
        </p:nvSpPr>
        <p:spPr bwMode="auto">
          <a:xfrm>
            <a:off x="1346811" y="1489466"/>
            <a:ext cx="3877200" cy="404743"/>
          </a:xfrm>
          <a:prstGeom prst="round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Use-Cases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516CE2D-09C5-8843-8F08-519A776E8726}"/>
              </a:ext>
            </a:extLst>
          </p:cNvPr>
          <p:cNvSpPr txBox="1"/>
          <p:nvPr/>
        </p:nvSpPr>
        <p:spPr>
          <a:xfrm>
            <a:off x="1207594" y="2066263"/>
            <a:ext cx="4155633" cy="3157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Grafiken zur Visualisierung von Inhalten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Visualisierung komplexer Informationen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Anreicherung von Text mit passenden Bildern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“Aufpeppen</a:t>
            </a: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” von Präsentationen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Verbesserung der visuellen Anziehungskraft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Entwurf von Logos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Einheitliches und professionelles Logo-Design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Vorstellung des eigenen Teams durch visuelle Elemente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Darstellung von Daten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Python, </a:t>
            </a:r>
            <a:r>
              <a:rPr lang="de-DE" sz="1600" err="1">
                <a:solidFill>
                  <a:srgbClr val="889194">
                    <a:lumMod val="75000"/>
                  </a:srgbClr>
                </a:solidFill>
                <a:latin typeface="Trebuchet MS"/>
              </a:rPr>
              <a:t>MatPlotLib</a:t>
            </a: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, Excel, R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8089B4E2-9943-5387-FE76-7B8CA394B144}"/>
              </a:ext>
            </a:extLst>
          </p:cNvPr>
          <p:cNvSpPr txBox="1">
            <a:spLocks/>
          </p:cNvSpPr>
          <p:nvPr/>
        </p:nvSpPr>
        <p:spPr>
          <a:xfrm>
            <a:off x="8182446" y="6112676"/>
            <a:ext cx="3456354" cy="144006"/>
          </a:xfrm>
          <a:prstGeom prst="rect">
            <a:avLst/>
          </a:prstGeom>
        </p:spPr>
        <p:txBody>
          <a:bodyPr/>
          <a:lstStyle>
            <a:lvl1pPr marL="185738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1pPr>
            <a:lvl2pPr marL="396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Trebuchet MS" panose="020B0603020202020204" pitchFamily="34" charset="0"/>
              <a:buChar char="−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612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82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»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›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&gt;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6pPr>
            <a:lvl7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¬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7pPr>
            <a:lvl8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Courier New" panose="02070309020205020404" pitchFamily="49" charset="0"/>
              <a:buChar char="o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8pPr>
            <a:lvl9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▫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https://midjouney.com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E11E1E7-D549-5403-859A-32E4237B1683}"/>
              </a:ext>
            </a:extLst>
          </p:cNvPr>
          <p:cNvSpPr txBox="1"/>
          <p:nvPr/>
        </p:nvSpPr>
        <p:spPr>
          <a:xfrm>
            <a:off x="6794208" y="2198808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21" name="Grafik 20" descr="Ein Bild, das Entwurf, Zeichnung, Clipart, Lineart enthält.&#10;&#10;Automatisch generierte Beschreibung">
            <a:extLst>
              <a:ext uri="{FF2B5EF4-FFF2-40B4-BE49-F238E27FC236}">
                <a16:creationId xmlns:a16="http://schemas.microsoft.com/office/drawing/2014/main" id="{FEEFC645-11D0-2308-9415-C2E2827253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988" y="2286218"/>
            <a:ext cx="3021759" cy="3021759"/>
          </a:xfrm>
          <a:prstGeom prst="rect">
            <a:avLst/>
          </a:prstGeom>
        </p:spPr>
      </p:pic>
      <p:sp>
        <p:nvSpPr>
          <p:cNvPr id="22" name="Fußzeilenplatzhalter 5">
            <a:extLst>
              <a:ext uri="{FF2B5EF4-FFF2-40B4-BE49-F238E27FC236}">
                <a16:creationId xmlns:a16="http://schemas.microsoft.com/office/drawing/2014/main" id="{AA2E0F52-BF54-E536-7178-8B3EC99BF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</a:t>
            </a:r>
            <a:r>
              <a:rPr lang="de-DE" err="1"/>
              <a:t>Zisgen</a:t>
            </a:r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33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C5AD6-0983-3DD9-7D9D-FE98C9A7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 erstellen mit </a:t>
            </a:r>
            <a:r>
              <a:rPr lang="de-DE" dirty="0" err="1"/>
              <a:t>MidJourney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BD995A-0439-B26E-4359-059D477C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7145B-5C78-453B-8533-94D82539855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08B44-587D-1644-604B-38E46E97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8089B4E2-9943-5387-FE76-7B8CA394B144}"/>
              </a:ext>
            </a:extLst>
          </p:cNvPr>
          <p:cNvSpPr txBox="1">
            <a:spLocks/>
          </p:cNvSpPr>
          <p:nvPr/>
        </p:nvSpPr>
        <p:spPr>
          <a:xfrm>
            <a:off x="8182446" y="6112676"/>
            <a:ext cx="3456354" cy="144006"/>
          </a:xfrm>
          <a:prstGeom prst="rect">
            <a:avLst/>
          </a:prstGeom>
        </p:spPr>
        <p:txBody>
          <a:bodyPr/>
          <a:lstStyle>
            <a:lvl1pPr marL="185738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1pPr>
            <a:lvl2pPr marL="396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Trebuchet MS" panose="020B0603020202020204" pitchFamily="34" charset="0"/>
              <a:buChar char="−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612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82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»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›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&gt;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6pPr>
            <a:lvl7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¬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7pPr>
            <a:lvl8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Courier New" panose="02070309020205020404" pitchFamily="49" charset="0"/>
              <a:buChar char="o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8pPr>
            <a:lvl9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▫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https://midjouney.com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E11E1E7-D549-5403-859A-32E4237B1683}"/>
              </a:ext>
            </a:extLst>
          </p:cNvPr>
          <p:cNvSpPr txBox="1"/>
          <p:nvPr/>
        </p:nvSpPr>
        <p:spPr>
          <a:xfrm>
            <a:off x="6794208" y="2198808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9" name="Grafik 8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7D9BE1BD-7E42-5EF2-1361-D78DB9A4C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1776862"/>
            <a:ext cx="4639469" cy="3700418"/>
          </a:xfrm>
          <a:prstGeom prst="rect">
            <a:avLst/>
          </a:prstGeom>
        </p:spPr>
      </p:pic>
      <p:pic>
        <p:nvPicPr>
          <p:cNvPr id="4" name="Grafik 3" descr="Ein Bild, das Screenshot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C21137E1-731D-1B10-42CC-B0732C127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35" y="1776862"/>
            <a:ext cx="4589327" cy="2979610"/>
          </a:xfrm>
          <a:prstGeom prst="rect">
            <a:avLst/>
          </a:prstGeom>
        </p:spPr>
      </p:pic>
      <p:pic>
        <p:nvPicPr>
          <p:cNvPr id="11" name="Grafik 10" descr="Ein Bild, das Text, Screenshot, Digitales Compositing, Multimedia-Software enthält.&#10;&#10;Automatisch generierte Beschreibung">
            <a:extLst>
              <a:ext uri="{FF2B5EF4-FFF2-40B4-BE49-F238E27FC236}">
                <a16:creationId xmlns:a16="http://schemas.microsoft.com/office/drawing/2014/main" id="{E2F711CF-0F34-F699-CEB4-1BB0F8F640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314" y="3127983"/>
            <a:ext cx="3866099" cy="2931368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026520E-B5D2-B2FF-2940-78F6EBA48C32}"/>
              </a:ext>
            </a:extLst>
          </p:cNvPr>
          <p:cNvSpPr/>
          <p:nvPr/>
        </p:nvSpPr>
        <p:spPr bwMode="auto">
          <a:xfrm>
            <a:off x="931934" y="1372119"/>
            <a:ext cx="3877200" cy="404743"/>
          </a:xfrm>
          <a:prstGeom prst="round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>
                <a:solidFill>
                  <a:srgbClr val="FFFFFF"/>
                </a:solidFill>
                <a:latin typeface="Trebuchet MS" pitchFamily="34" charset="0"/>
              </a:rPr>
              <a:t>Output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0230172-83A3-F35B-8D52-C14F5976EEEB}"/>
              </a:ext>
            </a:extLst>
          </p:cNvPr>
          <p:cNvSpPr/>
          <p:nvPr/>
        </p:nvSpPr>
        <p:spPr bwMode="auto">
          <a:xfrm>
            <a:off x="6343632" y="1380721"/>
            <a:ext cx="2499531" cy="404743"/>
          </a:xfrm>
          <a:prstGeom prst="round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>
                <a:solidFill>
                  <a:srgbClr val="FFFFFF"/>
                </a:solidFill>
                <a:latin typeface="Trebuchet MS" pitchFamily="34" charset="0"/>
              </a:rPr>
              <a:t>Variationen (V4)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BE96FA8-E4ED-F45F-AF5D-7C7EAD7F1A53}"/>
              </a:ext>
            </a:extLst>
          </p:cNvPr>
          <p:cNvSpPr/>
          <p:nvPr/>
        </p:nvSpPr>
        <p:spPr bwMode="auto">
          <a:xfrm>
            <a:off x="8399597" y="2717926"/>
            <a:ext cx="2499532" cy="404743"/>
          </a:xfrm>
          <a:prstGeom prst="round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err="1">
                <a:solidFill>
                  <a:srgbClr val="FFFFFF"/>
                </a:solidFill>
                <a:latin typeface="Trebuchet MS" pitchFamily="34" charset="0"/>
              </a:rPr>
              <a:t>Upscale</a:t>
            </a:r>
            <a:r>
              <a:rPr lang="de-DE" sz="1600" b="1">
                <a:solidFill>
                  <a:srgbClr val="FFFFFF"/>
                </a:solidFill>
                <a:latin typeface="Trebuchet MS" pitchFamily="34" charset="0"/>
              </a:rPr>
              <a:t> (U3)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01EEB927-6F31-B957-1E31-FE106A168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</a:t>
            </a:r>
            <a:r>
              <a:rPr lang="de-DE" err="1"/>
              <a:t>Zisgen</a:t>
            </a:r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3BFAFF0-70E8-CA49-B9F8-4B0B587F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</a:t>
            </a:r>
            <a:r>
              <a:rPr lang="de-DE" dirty="0" err="1"/>
              <a:t>to</a:t>
            </a:r>
            <a:r>
              <a:rPr lang="de-DE" dirty="0"/>
              <a:t> Image</a:t>
            </a:r>
          </a:p>
        </p:txBody>
      </p:sp>
      <p:pic>
        <p:nvPicPr>
          <p:cNvPr id="9" name="Inhaltsplatzhalter 8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7E3F0686-14F0-85CD-D572-E90269136F97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5" y="2136055"/>
            <a:ext cx="4569545" cy="456954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53D82E9-25D3-8C3C-1DA9-97BCE5A6AAF5}"/>
              </a:ext>
            </a:extLst>
          </p:cNvPr>
          <p:cNvSpPr txBox="1"/>
          <p:nvPr/>
        </p:nvSpPr>
        <p:spPr>
          <a:xfrm>
            <a:off x="1069256" y="1295400"/>
            <a:ext cx="4191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Draw a photo-realistic image of a luminescent blue human brain. The background is black, with lines of program code shining blue.</a:t>
            </a:r>
            <a:endParaRPr lang="de-DE" sz="1400" i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714F6D8-4FB9-5025-E8B7-DD37916BE89A}"/>
              </a:ext>
            </a:extLst>
          </p:cNvPr>
          <p:cNvSpPr txBox="1"/>
          <p:nvPr/>
        </p:nvSpPr>
        <p:spPr>
          <a:xfrm>
            <a:off x="6248400" y="4648200"/>
            <a:ext cx="57521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Draw an image of a friendly, wise, humanoid robot tutor counseling a human student in a library.</a:t>
            </a:r>
          </a:p>
          <a:p>
            <a:endParaRPr lang="en-US" sz="1400" i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sz="14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Make both the robot and the student look a bit older. The student should be in his early twenties. The robot should look more mature, like an artificial professor.</a:t>
            </a:r>
          </a:p>
          <a:p>
            <a:endParaRPr lang="en-US" sz="1400" i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sz="14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 prefer the first of the two images given. Can you make it a widescreen format?</a:t>
            </a:r>
            <a:endParaRPr lang="de-DE" sz="1400" i="1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01CE315-EF0C-FBD5-64E9-9D1821131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17" y="-30631"/>
            <a:ext cx="23241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Make both the robot and the student look a bit older. The student should be in his early twenties. The robot should look more mature, like an artificial professor.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7CA97D7-E129-19DD-6D2F-B52AD9415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3241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Make both the robot and the student look a bit older. The student should be in his early twenties. The robot should look more mature, like an artificial professor.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Grafik 14" descr="Ein Bild, das Kleidung, Im Haus, Buch, Statue enthält.&#10;&#10;Automatisch generierte Beschreibung">
            <a:extLst>
              <a:ext uri="{FF2B5EF4-FFF2-40B4-BE49-F238E27FC236}">
                <a16:creationId xmlns:a16="http://schemas.microsoft.com/office/drawing/2014/main" id="{B99111CC-98B3-0160-1F54-94010B1695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295400"/>
            <a:ext cx="5675953" cy="32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00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1045D-6F69-5D75-D667-679CDD60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to</a:t>
            </a:r>
            <a:r>
              <a:rPr lang="de-DE" dirty="0"/>
              <a:t> Text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BF2113-BC02-C40D-9A1E-D673B986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3A5A27-3173-C074-D0E1-BF9443031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pic>
        <p:nvPicPr>
          <p:cNvPr id="10" name="Grafik 9" descr="Ein Bild, das Text, Schrift, Screenshot, Dokument enthält.">
            <a:extLst>
              <a:ext uri="{FF2B5EF4-FFF2-40B4-BE49-F238E27FC236}">
                <a16:creationId xmlns:a16="http://schemas.microsoft.com/office/drawing/2014/main" id="{4FC226AA-83A1-927E-ACE4-AD48A2B8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2472001"/>
            <a:ext cx="6495665" cy="1913998"/>
          </a:xfrm>
          <a:prstGeom prst="rect">
            <a:avLst/>
          </a:prstGeom>
        </p:spPr>
      </p:pic>
      <p:pic>
        <p:nvPicPr>
          <p:cNvPr id="8" name="Inhaltsplatzhalter 7" descr="Ein Bild, das draußen, Wolke, Natur, Schnee enthält.&#10;&#10;Automatisch generierte Beschreibung">
            <a:extLst>
              <a:ext uri="{FF2B5EF4-FFF2-40B4-BE49-F238E27FC236}">
                <a16:creationId xmlns:a16="http://schemas.microsoft.com/office/drawing/2014/main" id="{00FC47A6-585D-8654-62C8-47066298D4B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37249"/>
            <a:ext cx="5181599" cy="3886206"/>
          </a:xfrm>
        </p:spPr>
      </p:pic>
    </p:spTree>
    <p:extLst>
      <p:ext uri="{BB962C8B-B14F-4D97-AF65-F5344CB8AC3E}">
        <p14:creationId xmlns:p14="http://schemas.microsoft.com/office/powerpoint/2010/main" val="339806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927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702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717449-32B1-3C84-0F00-F91F02C7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OpenAI</a:t>
            </a:r>
            <a:r>
              <a:rPr lang="de-DE" dirty="0"/>
              <a:t>: Sora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3E0D4B-AA35-1446-6A7D-D5AF904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EFA1C7-3EAA-2CC5-2C72-DF4EF66E1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C209C47-88A0-B7C1-3456-77CAD1C6761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Onlinemedien 9" title="Introducing Sora — OpenAI’s text-to-video model">
            <a:hlinkClick r:id="" action="ppaction://media"/>
            <a:extLst>
              <a:ext uri="{FF2B5EF4-FFF2-40B4-BE49-F238E27FC236}">
                <a16:creationId xmlns:a16="http://schemas.microsoft.com/office/drawing/2014/main" id="{7E80B2BF-C21D-705A-DDE8-E757AD5893E5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76463" y="1449388"/>
            <a:ext cx="7835900" cy="44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879F6-AB91-5149-00AD-71BC89AB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</a:t>
            </a:r>
            <a:r>
              <a:rPr lang="de-DE" dirty="0" err="1"/>
              <a:t>to</a:t>
            </a:r>
            <a:r>
              <a:rPr lang="de-DE" dirty="0"/>
              <a:t> Video mittels </a:t>
            </a:r>
            <a:r>
              <a:rPr lang="de-DE" dirty="0" err="1"/>
              <a:t>MidJourney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8773-A3FD-40A3-3156-4D479E09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486CEF-361E-55D4-2439-DDF924CAE5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ED3F5-93E7-5612-A5F2-A559BC01F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3A32823-3FD5-2C88-7E18-CEBCB4B70A1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83AB1C5-E807-BFD9-39A5-EA3B15FCFD63}"/>
              </a:ext>
            </a:extLst>
          </p:cNvPr>
          <p:cNvSpPr/>
          <p:nvPr/>
        </p:nvSpPr>
        <p:spPr>
          <a:xfrm>
            <a:off x="3505200" y="2514600"/>
            <a:ext cx="4419600" cy="16764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Video mit</a:t>
            </a:r>
          </a:p>
          <a:p>
            <a:pPr algn="ctr"/>
            <a:r>
              <a:rPr lang="de-DE" sz="3200" dirty="0" err="1"/>
              <a:t>MidJourney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429434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52647-5AE4-027E-95E4-3F9F0F67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</p:spPr>
        <p:txBody>
          <a:bodyPr anchor="b">
            <a:normAutofit/>
          </a:bodyPr>
          <a:lstStyle/>
          <a:p>
            <a:r>
              <a:rPr lang="de-DE"/>
              <a:t>Präsentationen halten (lassen) mit </a:t>
            </a:r>
            <a:r>
              <a:rPr lang="de-DE" err="1"/>
              <a:t>Synthesia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F9BBCC-2849-6DDC-182A-EE7B6ACE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9C766EF-67CF-B477-F04F-E8FDC40A701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82509" y="6201000"/>
            <a:ext cx="3456354" cy="139606"/>
          </a:xfrm>
        </p:spPr>
        <p:txBody>
          <a:bodyPr/>
          <a:lstStyle/>
          <a:p>
            <a:r>
              <a:rPr lang="en-US"/>
              <a:t>https://www.synthesia.io/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251655-934B-854D-AE2A-58E70524A8BD}"/>
              </a:ext>
            </a:extLst>
          </p:cNvPr>
          <p:cNvSpPr txBox="1"/>
          <p:nvPr/>
        </p:nvSpPr>
        <p:spPr>
          <a:xfrm>
            <a:off x="1151412" y="4296313"/>
            <a:ext cx="4874418" cy="1829864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E1C3634-01CA-4C10-88B8-925E8963D49F}"/>
              </a:ext>
            </a:extLst>
          </p:cNvPr>
          <p:cNvSpPr/>
          <p:nvPr/>
        </p:nvSpPr>
        <p:spPr bwMode="auto">
          <a:xfrm>
            <a:off x="1650021" y="4113987"/>
            <a:ext cx="3877200" cy="404743"/>
          </a:xfrm>
          <a:prstGeom prst="round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Synthesia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C64410C-8BC7-BC4E-BD78-57DF806793E8}"/>
              </a:ext>
            </a:extLst>
          </p:cNvPr>
          <p:cNvSpPr txBox="1"/>
          <p:nvPr/>
        </p:nvSpPr>
        <p:spPr>
          <a:xfrm>
            <a:off x="6166171" y="4296313"/>
            <a:ext cx="4874418" cy="1829864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E873EBE-00C6-667E-388C-F52B44A46591}"/>
              </a:ext>
            </a:extLst>
          </p:cNvPr>
          <p:cNvSpPr/>
          <p:nvPr/>
        </p:nvSpPr>
        <p:spPr bwMode="auto">
          <a:xfrm>
            <a:off x="6664780" y="4113987"/>
            <a:ext cx="3877200" cy="404743"/>
          </a:xfrm>
          <a:prstGeom prst="round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Was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kann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Synthesia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?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7CA708-5C57-44D0-4DA2-B23647F9A1D0}"/>
              </a:ext>
            </a:extLst>
          </p:cNvPr>
          <p:cNvSpPr txBox="1"/>
          <p:nvPr/>
        </p:nvSpPr>
        <p:spPr>
          <a:xfrm>
            <a:off x="1510804" y="4690784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Spezialisierung auf die Erstellung von KI-generierten Videos mit sprechenden Avataren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Kurze Videos können kostenlos erstellt werden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BDE5B7-6CC9-9C4A-B8CD-0C4464EA96C2}"/>
              </a:ext>
            </a:extLst>
          </p:cNvPr>
          <p:cNvSpPr txBox="1"/>
          <p:nvPr/>
        </p:nvSpPr>
        <p:spPr>
          <a:xfrm>
            <a:off x="6525563" y="4701056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Text in gesprochene Sprache umwandeln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Animierte, menschenähnliche Avatare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Personalisierbare Avatare und Stimmen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Videoerstellung für z.B. Präsentationen, Erklärvideos oder Werbeclips</a:t>
            </a:r>
          </a:p>
        </p:txBody>
      </p:sp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DC02FE22-1DC7-E54B-305F-5B100189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84720"/>
            <a:ext cx="777407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13.09.2023</a:t>
            </a:r>
          </a:p>
        </p:txBody>
      </p:sp>
      <p:pic>
        <p:nvPicPr>
          <p:cNvPr id="14" name="Inhaltsplatzhalter 13" descr="Ein Bild, das Text, Menschliches Gesicht, Person, Software enthält.&#10;&#10;Automatisch generierte Beschreibung">
            <a:extLst>
              <a:ext uri="{FF2B5EF4-FFF2-40B4-BE49-F238E27FC236}">
                <a16:creationId xmlns:a16="http://schemas.microsoft.com/office/drawing/2014/main" id="{59BBCFEB-F92D-84E6-A562-55C341962D0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2"/>
          <a:stretch/>
        </p:blipFill>
        <p:spPr>
          <a:xfrm>
            <a:off x="2082989" y="1344690"/>
            <a:ext cx="6793001" cy="2639491"/>
          </a:xfrm>
        </p:spPr>
      </p:pic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id="{A4715F43-2B90-C4FE-AC3D-1B10E1AD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| Yorck </a:t>
            </a:r>
            <a:r>
              <a:rPr lang="de-DE" err="1">
                <a:solidFill>
                  <a:srgbClr val="889194"/>
                </a:solidFill>
              </a:rPr>
              <a:t>Zisgen</a:t>
            </a:r>
            <a:r>
              <a:rPr lang="de-DE">
                <a:solidFill>
                  <a:srgbClr val="889194"/>
                </a:solidFill>
              </a:rPr>
              <a:t> </a:t>
            </a:r>
            <a:endParaRPr lang="en-US">
              <a:solidFill>
                <a:srgbClr val="8891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04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52647-5AE4-027E-95E4-3F9F0F67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</p:spPr>
        <p:txBody>
          <a:bodyPr anchor="b">
            <a:normAutofit/>
          </a:bodyPr>
          <a:lstStyle/>
          <a:p>
            <a:r>
              <a:rPr lang="de-DE"/>
              <a:t>Präsentationen halten (lassen) mit </a:t>
            </a:r>
            <a:r>
              <a:rPr lang="de-DE" err="1"/>
              <a:t>Synthesia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F9BBCC-2849-6DDC-182A-EE7B6ACE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9C766EF-67CF-B477-F04F-E8FDC40A701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82509" y="6201000"/>
            <a:ext cx="3456354" cy="139606"/>
          </a:xfrm>
        </p:spPr>
        <p:txBody>
          <a:bodyPr/>
          <a:lstStyle/>
          <a:p>
            <a:r>
              <a:rPr lang="en-US"/>
              <a:t>https://www.synthesia.io/</a:t>
            </a:r>
          </a:p>
        </p:txBody>
      </p:sp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DC02FE22-1DC7-E54B-305F-5B100189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84720"/>
            <a:ext cx="777407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13.09.2023</a:t>
            </a:r>
          </a:p>
        </p:txBody>
      </p:sp>
      <p:pic>
        <p:nvPicPr>
          <p:cNvPr id="10" name="Grafik 9" descr="Ein Bild, das Kleidung, Menschliches Gesicht, Frau, Person enthält.&#10;&#10;Automatisch generierte Beschreibung">
            <a:extLst>
              <a:ext uri="{FF2B5EF4-FFF2-40B4-BE49-F238E27FC236}">
                <a16:creationId xmlns:a16="http://schemas.microsoft.com/office/drawing/2014/main" id="{7A14132D-110D-204E-84E8-88C7823C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49" y="2079700"/>
            <a:ext cx="2529554" cy="3753237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F06A803-1213-E057-80CF-3A868D08EF7B}"/>
              </a:ext>
            </a:extLst>
          </p:cNvPr>
          <p:cNvSpPr/>
          <p:nvPr/>
        </p:nvSpPr>
        <p:spPr bwMode="auto">
          <a:xfrm>
            <a:off x="2194473" y="1575712"/>
            <a:ext cx="2679874" cy="503988"/>
          </a:xfrm>
          <a:prstGeom prst="round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>
                <a:solidFill>
                  <a:srgbClr val="FFFFFF"/>
                </a:solidFill>
                <a:latin typeface="Trebuchet MS" pitchFamily="34" charset="0"/>
              </a:rPr>
              <a:t>Auswahl an Avataren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20" name="Grafik 19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C0B0BD04-C106-2C14-1745-7CEE5D74AA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44" y="2079700"/>
            <a:ext cx="4561671" cy="3536658"/>
          </a:xfrm>
          <a:prstGeom prst="rect">
            <a:avLst/>
          </a:prstGeom>
        </p:spPr>
      </p:pic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21459B7-239E-8088-B7D1-787DB13FD701}"/>
              </a:ext>
            </a:extLst>
          </p:cNvPr>
          <p:cNvSpPr/>
          <p:nvPr/>
        </p:nvSpPr>
        <p:spPr bwMode="auto">
          <a:xfrm>
            <a:off x="7253877" y="1575712"/>
            <a:ext cx="2679874" cy="503988"/>
          </a:xfrm>
          <a:prstGeom prst="round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>
                <a:solidFill>
                  <a:srgbClr val="FFFFFF"/>
                </a:solidFill>
                <a:latin typeface="Trebuchet MS" pitchFamily="34" charset="0"/>
              </a:rPr>
              <a:t>Individualisierung des Backgrounds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6" name="Fußzeilenplatzhalter 5">
            <a:extLst>
              <a:ext uri="{FF2B5EF4-FFF2-40B4-BE49-F238E27FC236}">
                <a16:creationId xmlns:a16="http://schemas.microsoft.com/office/drawing/2014/main" id="{87F1B793-4F85-426B-9D29-2A5E944A4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| Yorck </a:t>
            </a:r>
            <a:r>
              <a:rPr lang="de-DE" err="1">
                <a:solidFill>
                  <a:srgbClr val="889194"/>
                </a:solidFill>
              </a:rPr>
              <a:t>Zisgen</a:t>
            </a:r>
            <a:r>
              <a:rPr lang="de-DE">
                <a:solidFill>
                  <a:srgbClr val="889194"/>
                </a:solidFill>
              </a:rPr>
              <a:t> </a:t>
            </a:r>
            <a:endParaRPr lang="en-US">
              <a:solidFill>
                <a:srgbClr val="8891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713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52647-5AE4-027E-95E4-3F9F0F67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</p:spPr>
        <p:txBody>
          <a:bodyPr anchor="b">
            <a:normAutofit/>
          </a:bodyPr>
          <a:lstStyle/>
          <a:p>
            <a:r>
              <a:rPr lang="de-DE"/>
              <a:t>Präsentationen halten (lassen) mit </a:t>
            </a:r>
            <a:r>
              <a:rPr lang="de-DE" err="1"/>
              <a:t>Synthesia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F9BBCC-2849-6DDC-182A-EE7B6ACE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9C766EF-67CF-B477-F04F-E8FDC40A701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82509" y="6201000"/>
            <a:ext cx="3456354" cy="139606"/>
          </a:xfrm>
        </p:spPr>
        <p:txBody>
          <a:bodyPr/>
          <a:lstStyle/>
          <a:p>
            <a:r>
              <a:rPr lang="en-US"/>
              <a:t>https://www.synthesia.io/</a:t>
            </a:r>
          </a:p>
        </p:txBody>
      </p:sp>
      <p:pic>
        <p:nvPicPr>
          <p:cNvPr id="5" name="Hackathon_Werbevideo (1) (1)">
            <a:hlinkClick r:id="" action="ppaction://media"/>
            <a:extLst>
              <a:ext uri="{FF2B5EF4-FFF2-40B4-BE49-F238E27FC236}">
                <a16:creationId xmlns:a16="http://schemas.microsoft.com/office/drawing/2014/main" id="{8D66E74B-D720-3C06-1920-F492B00586B8}"/>
              </a:ext>
            </a:extLst>
          </p:cNvPr>
          <p:cNvPicPr>
            <a:picLocks noGrp="1" noChangeAspect="1"/>
          </p:cNvPicPr>
          <p:nvPr>
            <p:ph sz="quarter" idx="18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869" y="1482967"/>
            <a:ext cx="7454263" cy="4187286"/>
          </a:xfrm>
        </p:spPr>
      </p:pic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DC02FE22-1DC7-E54B-305F-5B100189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84720"/>
            <a:ext cx="777407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13.09.2023</a:t>
            </a:r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1F6094EB-E376-5D5B-F87E-0559F221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| Yorck </a:t>
            </a:r>
            <a:r>
              <a:rPr lang="de-DE" err="1">
                <a:solidFill>
                  <a:srgbClr val="889194"/>
                </a:solidFill>
              </a:rPr>
              <a:t>Zisgen</a:t>
            </a:r>
            <a:r>
              <a:rPr lang="de-DE">
                <a:solidFill>
                  <a:srgbClr val="889194"/>
                </a:solidFill>
              </a:rPr>
              <a:t> </a:t>
            </a:r>
            <a:endParaRPr lang="en-US">
              <a:solidFill>
                <a:srgbClr val="8891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32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3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Coding Assistance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477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67DC67-8EE8-62FB-BFCF-C4014495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Coding: Frag‘ ein LLM</a:t>
            </a:r>
          </a:p>
        </p:txBody>
      </p:sp>
      <p:pic>
        <p:nvPicPr>
          <p:cNvPr id="7" name="Inhaltsplatzhalter 6" descr="Ein Bild, das Text, Screenshot, Schrift enthält.">
            <a:extLst>
              <a:ext uri="{FF2B5EF4-FFF2-40B4-BE49-F238E27FC236}">
                <a16:creationId xmlns:a16="http://schemas.microsoft.com/office/drawing/2014/main" id="{7E19ECC6-7004-8851-2AC9-5022C856063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6681"/>
            <a:ext cx="6185541" cy="2611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 descr="Ein Bild, das Text, Elektronik, Screenshot, Software enthält.">
            <a:extLst>
              <a:ext uri="{FF2B5EF4-FFF2-40B4-BE49-F238E27FC236}">
                <a16:creationId xmlns:a16="http://schemas.microsoft.com/office/drawing/2014/main" id="{5C21A868-FE87-139A-8A24-4366793C9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95400"/>
            <a:ext cx="4282327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0654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17AC3-3EA4-5824-1B4D-C25A5ED7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Programmieren mit phind.com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989754-F597-E164-18ED-1D54FBA2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380079-27DB-C3FD-4D5F-4B2CDD89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D21F15-9A48-628C-22FF-18FF5AF7A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C2897B3-0878-1A27-33AA-2251DF0E0A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/>
              <a:t>https://www.phind.com/</a:t>
            </a:r>
          </a:p>
        </p:txBody>
      </p:sp>
      <p:pic>
        <p:nvPicPr>
          <p:cNvPr id="19" name="Inhaltsplatzhalter 18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C963870F-C5F0-5F67-8971-7D92DC76D09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27" y="1449388"/>
            <a:ext cx="8498958" cy="4427537"/>
          </a:xfrm>
        </p:spPr>
      </p:pic>
    </p:spTree>
    <p:extLst>
      <p:ext uri="{BB962C8B-B14F-4D97-AF65-F5344CB8AC3E}">
        <p14:creationId xmlns:p14="http://schemas.microsoft.com/office/powerpoint/2010/main" val="3154935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64856-4AA7-8BA4-03DF-DA1D7848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Programmieren mit phind.com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0044A8-8008-C6D2-F359-C15DC7A2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27109E-318A-1AE8-0C6A-6D7FB567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9" name="Inhaltsplatzhalter 8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775A097C-D9B7-5358-0BC6-627AF72D47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89" y="1449388"/>
            <a:ext cx="10140235" cy="4427537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547A41-24C7-E99C-BB3B-260141597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C19EF7E-CAD8-5E53-EF50-70BB3354C7D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/>
              <a:t>https://www.phind.com/</a:t>
            </a:r>
          </a:p>
        </p:txBody>
      </p:sp>
    </p:spTree>
    <p:extLst>
      <p:ext uri="{BB962C8B-B14F-4D97-AF65-F5344CB8AC3E}">
        <p14:creationId xmlns:p14="http://schemas.microsoft.com/office/powerpoint/2010/main" val="158367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65AAE4B-8FFA-EEC5-24F4-65951734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Prinzipien des Prompt Engineerings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6D742D3-27C2-5FF8-BE0E-9381B4C648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8617FAB-E3C1-54CC-0E0F-3166244DAD3E}"/>
              </a:ext>
            </a:extLst>
          </p:cNvPr>
          <p:cNvGrpSpPr/>
          <p:nvPr/>
        </p:nvGrpSpPr>
        <p:grpSpPr>
          <a:xfrm>
            <a:off x="1828486" y="1295400"/>
            <a:ext cx="8535028" cy="1236671"/>
            <a:chOff x="1828486" y="2954329"/>
            <a:chExt cx="8535028" cy="1236671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54BECB6-EFF0-977D-0706-CEED3CA7D8A5}"/>
                </a:ext>
              </a:extLst>
            </p:cNvPr>
            <p:cNvGrpSpPr/>
            <p:nvPr/>
          </p:nvGrpSpPr>
          <p:grpSpPr>
            <a:xfrm>
              <a:off x="1828486" y="2954329"/>
              <a:ext cx="4741682" cy="1236671"/>
              <a:chOff x="6678" y="0"/>
              <a:chExt cx="4741682" cy="1236671"/>
            </a:xfrm>
          </p:grpSpPr>
          <p:sp>
            <p:nvSpPr>
              <p:cNvPr id="23" name="Pfeil: Fünfeck 22">
                <a:extLst>
                  <a:ext uri="{FF2B5EF4-FFF2-40B4-BE49-F238E27FC236}">
                    <a16:creationId xmlns:a16="http://schemas.microsoft.com/office/drawing/2014/main" id="{60F927D4-7E2A-A5E8-222C-F5F7CD26A24F}"/>
                  </a:ext>
                </a:extLst>
              </p:cNvPr>
              <p:cNvSpPr/>
              <p:nvPr/>
            </p:nvSpPr>
            <p:spPr>
              <a:xfrm>
                <a:off x="6678" y="0"/>
                <a:ext cx="4741682" cy="1236671"/>
              </a:xfrm>
              <a:prstGeom prst="homePlate">
                <a:avLst/>
              </a:prstGeom>
              <a:solidFill>
                <a:srgbClr val="00A070">
                  <a:alpha val="75000"/>
                </a:srgb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Pfeil: Fünfeck 4">
                <a:extLst>
                  <a:ext uri="{FF2B5EF4-FFF2-40B4-BE49-F238E27FC236}">
                    <a16:creationId xmlns:a16="http://schemas.microsoft.com/office/drawing/2014/main" id="{33D7E5C4-3791-B08F-DEBF-C36A92CB0072}"/>
                  </a:ext>
                </a:extLst>
              </p:cNvPr>
              <p:cNvSpPr txBox="1"/>
              <p:nvPr/>
            </p:nvSpPr>
            <p:spPr>
              <a:xfrm>
                <a:off x="6678" y="0"/>
                <a:ext cx="4432514" cy="12366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6012" tIns="48006" rIns="24003" bIns="48006" numCol="1" spcCol="1270" anchor="ctr" anchorCtr="0">
                <a:noAutofit/>
              </a:bodyPr>
              <a:lstStyle/>
              <a:p>
                <a:pPr marL="0" lvl="0" indent="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800" kern="1200" dirty="0"/>
                  <a:t>1. Schreibe klare und präzise Anweisungen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B798496-276A-1E1B-4B79-3FAAA80DDFF5}"/>
                </a:ext>
              </a:extLst>
            </p:cNvPr>
            <p:cNvGrpSpPr/>
            <p:nvPr/>
          </p:nvGrpSpPr>
          <p:grpSpPr>
            <a:xfrm>
              <a:off x="5621832" y="2954329"/>
              <a:ext cx="4741682" cy="1236671"/>
              <a:chOff x="3800024" y="0"/>
              <a:chExt cx="4741682" cy="1236671"/>
            </a:xfrm>
          </p:grpSpPr>
          <p:sp>
            <p:nvSpPr>
              <p:cNvPr id="21" name="Pfeil: Chevron 20">
                <a:extLst>
                  <a:ext uri="{FF2B5EF4-FFF2-40B4-BE49-F238E27FC236}">
                    <a16:creationId xmlns:a16="http://schemas.microsoft.com/office/drawing/2014/main" id="{5AC86C68-F464-24A4-8C4F-477F51D62807}"/>
                  </a:ext>
                </a:extLst>
              </p:cNvPr>
              <p:cNvSpPr/>
              <p:nvPr/>
            </p:nvSpPr>
            <p:spPr>
              <a:xfrm>
                <a:off x="3800024" y="0"/>
                <a:ext cx="4741682" cy="1236671"/>
              </a:xfrm>
              <a:prstGeom prst="chevron">
                <a:avLst/>
              </a:prstGeom>
              <a:solidFill>
                <a:srgbClr val="03895E">
                  <a:alpha val="85000"/>
                </a:srgb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Pfeil: Chevron 6">
                <a:extLst>
                  <a:ext uri="{FF2B5EF4-FFF2-40B4-BE49-F238E27FC236}">
                    <a16:creationId xmlns:a16="http://schemas.microsoft.com/office/drawing/2014/main" id="{73BF7DE9-E994-FC0C-2A65-CE61E407B455}"/>
                  </a:ext>
                </a:extLst>
              </p:cNvPr>
              <p:cNvSpPr txBox="1"/>
              <p:nvPr/>
            </p:nvSpPr>
            <p:spPr>
              <a:xfrm>
                <a:off x="4418360" y="0"/>
                <a:ext cx="3505011" cy="12366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009" tIns="48006" rIns="24003" bIns="48006" numCol="1" spcCol="1270" anchor="ctr" anchorCtr="0">
                <a:noAutofit/>
              </a:bodyPr>
              <a:lstStyle/>
              <a:p>
                <a:pPr marL="0" lvl="0" indent="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800" kern="1200" dirty="0"/>
                  <a:t>2. Gib dem LLM Zeit zu überlegen</a:t>
                </a:r>
              </a:p>
            </p:txBody>
          </p:sp>
        </p:grp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F6D7D2E-A5E4-BB0B-4385-F615505E80F1}"/>
              </a:ext>
            </a:extLst>
          </p:cNvPr>
          <p:cNvSpPr txBox="1"/>
          <p:nvPr/>
        </p:nvSpPr>
        <p:spPr>
          <a:xfrm>
            <a:off x="1828486" y="2902117"/>
            <a:ext cx="4261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Präzise ist nicht gleich kurz.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Verwende Trennzeichen.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Fordere strukturierten Output an.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Überprüfe, ob Bedingungen erfüllt sind.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9DBEAF-2F77-10BD-0581-B6277589410E}"/>
              </a:ext>
            </a:extLst>
          </p:cNvPr>
          <p:cNvSpPr txBox="1"/>
          <p:nvPr/>
        </p:nvSpPr>
        <p:spPr>
          <a:xfrm>
            <a:off x="6102093" y="2902117"/>
            <a:ext cx="4794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Gib dem LLM die Arbeitsschritte vor.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Weise das LLM an, zuerst seine eigene Lösung</a:t>
            </a:r>
            <a:br>
              <a:rPr lang="de-DE" dirty="0"/>
            </a:br>
            <a:r>
              <a:rPr lang="de-DE" dirty="0"/>
              <a:t>zu erarbeiten, anstatt direkt eine Antwort zu geben.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95CE5E-9A7E-74C0-A717-C2FF08DE54D0}"/>
              </a:ext>
            </a:extLst>
          </p:cNvPr>
          <p:cNvSpPr/>
          <p:nvPr/>
        </p:nvSpPr>
        <p:spPr>
          <a:xfrm>
            <a:off x="1143000" y="1095129"/>
            <a:ext cx="2057400" cy="533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002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Wiederholung</a:t>
            </a:r>
          </a:p>
        </p:txBody>
      </p:sp>
    </p:spTree>
    <p:extLst>
      <p:ext uri="{BB962C8B-B14F-4D97-AF65-F5344CB8AC3E}">
        <p14:creationId xmlns:p14="http://schemas.microsoft.com/office/powerpoint/2010/main" val="1379164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A2B13-3762-3598-DCFD-EE5AAC70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</a:t>
            </a:r>
            <a:r>
              <a:rPr lang="de-DE" dirty="0" err="1"/>
              <a:t>CoPilot</a:t>
            </a:r>
            <a:r>
              <a:rPr lang="de-DE" dirty="0"/>
              <a:t>: Integrierter Coding </a:t>
            </a:r>
            <a:r>
              <a:rPr lang="de-DE" dirty="0" err="1"/>
              <a:t>Assistant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8B0E2B-6BF8-99B8-3ECE-FDF1DFB4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8EC55-7CC7-0420-5CDA-A1075F3FA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pic>
        <p:nvPicPr>
          <p:cNvPr id="8" name="Inhaltsplatzhalter 7" descr="Ein Bild, das Text, Screenshot, Software, Betriebssystem enthält.">
            <a:extLst>
              <a:ext uri="{FF2B5EF4-FFF2-40B4-BE49-F238E27FC236}">
                <a16:creationId xmlns:a16="http://schemas.microsoft.com/office/drawing/2014/main" id="{01632635-C4B3-8C76-F0E4-915D3821EC5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21" y="1219200"/>
            <a:ext cx="9451958" cy="5231240"/>
          </a:xfrm>
        </p:spPr>
      </p:pic>
      <p:pic>
        <p:nvPicPr>
          <p:cNvPr id="10" name="Grafik 9" descr="Ein Bild, das Text, Screenshot, Multimedia, Software enthält.&#10;&#10;Automatisch generierte Beschreibung">
            <a:extLst>
              <a:ext uri="{FF2B5EF4-FFF2-40B4-BE49-F238E27FC236}">
                <a16:creationId xmlns:a16="http://schemas.microsoft.com/office/drawing/2014/main" id="{90270406-7302-33D4-D5D4-2FED860E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4440" r="21875" b="35709"/>
          <a:stretch/>
        </p:blipFill>
        <p:spPr>
          <a:xfrm>
            <a:off x="4953000" y="3139461"/>
            <a:ext cx="7162800" cy="368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8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Scientific Papers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9375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52647-5AE4-027E-95E4-3F9F0F67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407199"/>
            <a:ext cx="8052580" cy="638175"/>
          </a:xfrm>
        </p:spPr>
        <p:txBody>
          <a:bodyPr anchor="b">
            <a:normAutofit/>
          </a:bodyPr>
          <a:lstStyle/>
          <a:p>
            <a:r>
              <a:rPr lang="de-DE" dirty="0"/>
              <a:t>Paper lesen mit www.pdf.ai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F9BBCC-2849-6DDC-182A-EE7B6ACE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063" y="6584720"/>
            <a:ext cx="304800" cy="139606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9C766EF-67CF-B477-F04F-E8FDC40A701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82509" y="6201000"/>
            <a:ext cx="3456354" cy="144006"/>
          </a:xfrm>
        </p:spPr>
        <p:txBody>
          <a:bodyPr/>
          <a:lstStyle/>
          <a:p>
            <a:r>
              <a:rPr lang="de-DE"/>
              <a:t>https://pdf.ai</a:t>
            </a:r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251655-934B-854D-AE2A-58E70524A8BD}"/>
              </a:ext>
            </a:extLst>
          </p:cNvPr>
          <p:cNvSpPr txBox="1"/>
          <p:nvPr/>
        </p:nvSpPr>
        <p:spPr>
          <a:xfrm>
            <a:off x="848202" y="1671792"/>
            <a:ext cx="4874418" cy="1829864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E1C3634-01CA-4C10-88B8-925E8963D49F}"/>
              </a:ext>
            </a:extLst>
          </p:cNvPr>
          <p:cNvSpPr/>
          <p:nvPr/>
        </p:nvSpPr>
        <p:spPr bwMode="auto">
          <a:xfrm>
            <a:off x="1346811" y="1489466"/>
            <a:ext cx="3877200" cy="404743"/>
          </a:xfrm>
          <a:prstGeom prst="round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0017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 b="1">
                <a:solidFill>
                  <a:srgbClr val="FFFFFF"/>
                </a:solidFill>
                <a:latin typeface="Trebuchet MS"/>
              </a:rPr>
              <a:t>Wofür</a:t>
            </a: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setzt </a:t>
            </a:r>
            <a:r>
              <a:rPr lang="de-DE" sz="1600" b="1">
                <a:solidFill>
                  <a:srgbClr val="FFFFFF"/>
                </a:solidFill>
                <a:latin typeface="Trebuchet MS"/>
              </a:rPr>
              <a:t>man pdf.ai</a:t>
            </a: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ein?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C64410C-8BC7-BC4E-BD78-57DF806793E8}"/>
              </a:ext>
            </a:extLst>
          </p:cNvPr>
          <p:cNvSpPr txBox="1"/>
          <p:nvPr/>
        </p:nvSpPr>
        <p:spPr>
          <a:xfrm>
            <a:off x="848202" y="4027559"/>
            <a:ext cx="4874418" cy="1829864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E873EBE-00C6-667E-388C-F52B44A46591}"/>
              </a:ext>
            </a:extLst>
          </p:cNvPr>
          <p:cNvSpPr/>
          <p:nvPr/>
        </p:nvSpPr>
        <p:spPr bwMode="auto">
          <a:xfrm>
            <a:off x="1346811" y="3845233"/>
            <a:ext cx="3877200" cy="404743"/>
          </a:xfrm>
          <a:prstGeom prst="round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Welche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Mehrwerte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werden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ermöglicht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?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7CA708-5C57-44D0-4DA2-B23647F9A1D0}"/>
              </a:ext>
            </a:extLst>
          </p:cNvPr>
          <p:cNvSpPr txBox="1"/>
          <p:nvPr/>
        </p:nvSpPr>
        <p:spPr>
          <a:xfrm>
            <a:off x="1207594" y="2066263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Benutzer können einen Dialog mit einer PDF-Datei führen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Möglichkeit zur Integration von Büchern, Forschungsarbeiten, </a:t>
            </a:r>
            <a:r>
              <a:rPr lang="de-DE" sz="160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Artikeln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, juristische Dokumente usw. in PDF-Form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BDE5B7-6CC9-9C4A-B8CD-0C4464EA96C2}"/>
              </a:ext>
            </a:extLst>
          </p:cNvPr>
          <p:cNvSpPr txBox="1"/>
          <p:nvPr/>
        </p:nvSpPr>
        <p:spPr>
          <a:xfrm>
            <a:off x="1207594" y="4432302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Schnelle Extraktion von Informationen aus großen PDF-Dateien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Interaktion mit PDF-Dokumenten via Chatfunktion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Zeitersparnis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beim Schreiben von Notizen oder Zusammenfassungen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DC02FE22-1DC7-E54B-305F-5B100189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84720"/>
            <a:ext cx="777407" cy="1396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13.09.2023</a:t>
            </a:r>
          </a:p>
        </p:txBody>
      </p:sp>
      <p:sp>
        <p:nvSpPr>
          <p:cNvPr id="13" name="Fußzeilenplatzhalter 5">
            <a:extLst>
              <a:ext uri="{FF2B5EF4-FFF2-40B4-BE49-F238E27FC236}">
                <a16:creationId xmlns:a16="http://schemas.microsoft.com/office/drawing/2014/main" id="{809C0378-CADD-6131-C7B8-89B1ECA85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| Yorck </a:t>
            </a:r>
            <a:r>
              <a:rPr lang="de-DE" err="1">
                <a:solidFill>
                  <a:srgbClr val="889194"/>
                </a:solidFill>
              </a:rPr>
              <a:t>Zisgen</a:t>
            </a:r>
            <a:r>
              <a:rPr lang="de-DE">
                <a:solidFill>
                  <a:srgbClr val="889194"/>
                </a:solidFill>
              </a:rPr>
              <a:t> </a:t>
            </a:r>
            <a:endParaRPr lang="en-US">
              <a:solidFill>
                <a:srgbClr val="889194"/>
              </a:solidFill>
            </a:endParaRPr>
          </a:p>
        </p:txBody>
      </p:sp>
      <p:pic>
        <p:nvPicPr>
          <p:cNvPr id="5" name="Grafik 4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C9579D5-2FCD-95C4-6FE9-3793003C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6263"/>
            <a:ext cx="5542863" cy="31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1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E9ABB-7F3C-62C8-7290-346648A1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lesen mit www.pdf.ai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1B1A4A-3CCC-59CD-F752-0836839C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21C8-9F28-4A6C-AD25-FBA8B8FEFFB3}" type="datetime1">
              <a:rPr lang="de-DE" smtClean="0"/>
              <a:t>26.08.2024</a:t>
            </a:fld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A26E79-4058-982D-C304-91456474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743E61-9957-E39E-D763-B0B827043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943F0A0-967B-DC1C-8E9A-AD939920AC1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/>
              <a:t>https://pdf.ai/</a:t>
            </a:r>
          </a:p>
        </p:txBody>
      </p:sp>
      <p:pic>
        <p:nvPicPr>
          <p:cNvPr id="8" name="Grafik 7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C2253398-775B-9F1A-F39C-D982E9E07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00" y="1354617"/>
            <a:ext cx="8594484" cy="484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17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6E2DF-D56F-D72D-1F9D-3A762D35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lesen mit </a:t>
            </a:r>
            <a:r>
              <a:rPr lang="de-DE" dirty="0" err="1"/>
              <a:t>ChatPDF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943725-DF07-0636-E336-97BD127E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21C8-9F28-4A6C-AD25-FBA8B8FEFFB3}" type="datetime1">
              <a:rPr lang="de-DE" smtClean="0"/>
              <a:t>26.08.2024</a:t>
            </a:fld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1015D4-51D5-0ADA-96D5-AD9035A4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9" name="Inhaltsplatzhalter 8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39D2FC6B-B384-1A0C-9D6D-B38AF0A473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" y="1533749"/>
            <a:ext cx="10576894" cy="4427537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86F560-308F-0727-61B3-DC1365F81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F34E747-E8D1-FA9B-0838-7725EDE2539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/>
              <a:t>https://www.chatpdf.com/</a:t>
            </a:r>
          </a:p>
        </p:txBody>
      </p:sp>
    </p:spTree>
    <p:extLst>
      <p:ext uri="{BB962C8B-B14F-4D97-AF65-F5344CB8AC3E}">
        <p14:creationId xmlns:p14="http://schemas.microsoft.com/office/powerpoint/2010/main" val="3525594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6E2DF-D56F-D72D-1F9D-3A762D35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lesen mit </a:t>
            </a:r>
            <a:r>
              <a:rPr lang="de-DE" dirty="0" err="1"/>
              <a:t>ChatPDF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943725-DF07-0636-E336-97BD127E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21C8-9F28-4A6C-AD25-FBA8B8FEFFB3}" type="datetime1">
              <a:rPr lang="de-DE" smtClean="0"/>
              <a:t>26.08.2024</a:t>
            </a:fld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1015D4-51D5-0ADA-96D5-AD9035A4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86F560-308F-0727-61B3-DC1365F81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F34E747-E8D1-FA9B-0838-7725EDE2539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/>
              <a:t>https://www.chatpdf.com/</a:t>
            </a:r>
          </a:p>
        </p:txBody>
      </p:sp>
      <p:pic>
        <p:nvPicPr>
          <p:cNvPr id="13" name="Grafik 12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4FBB5B1-2591-9E93-3CC0-DF460BA3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75" y="1867954"/>
            <a:ext cx="3839107" cy="3398779"/>
          </a:xfrm>
          <a:prstGeom prst="rect">
            <a:avLst/>
          </a:prstGeom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8ED1C8E0-E920-979D-BA7C-4F0DA1968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34" y="3088151"/>
            <a:ext cx="3530600" cy="2840567"/>
          </a:xfrm>
          <a:prstGeom prst="rect">
            <a:avLst/>
          </a:prstGeom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28FBC513-8A1C-8BEB-CFA4-78127196B853}"/>
              </a:ext>
            </a:extLst>
          </p:cNvPr>
          <p:cNvSpPr/>
          <p:nvPr/>
        </p:nvSpPr>
        <p:spPr bwMode="auto">
          <a:xfrm>
            <a:off x="2379591" y="1794203"/>
            <a:ext cx="2335012" cy="404743"/>
          </a:xfrm>
          <a:prstGeom prst="round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086679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B98B9-9D91-1BF6-ECE0-6FFD1BDE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consensus.app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EC2252-67AD-EB52-51DD-2190CD2D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6A1EDA-989B-4356-B9C0-6A832B806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Vortragende*r </a:t>
            </a:r>
            <a:endParaRPr lang="en-US"/>
          </a:p>
        </p:txBody>
      </p:sp>
      <p:pic>
        <p:nvPicPr>
          <p:cNvPr id="8" name="Inhaltsplatzhalter 7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34DA0D5D-5BED-4822-6A29-BC83C5A9101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890042"/>
            <a:ext cx="4991294" cy="3983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Grafik 9" descr="Ein Bild, das Text, Screenshot, Webseite, Software enthält.">
            <a:extLst>
              <a:ext uri="{FF2B5EF4-FFF2-40B4-BE49-F238E27FC236}">
                <a16:creationId xmlns:a16="http://schemas.microsoft.com/office/drawing/2014/main" id="{17973EC1-4748-0647-A008-ACCD5A9A3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6006033" cy="4562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9160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Presentations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676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C5AD6-0983-3DD9-7D9D-FE98C9A7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Powerpoint</a:t>
            </a:r>
            <a:r>
              <a:rPr lang="de-DE"/>
              <a:t>-Präsentation erstellen mit Copilot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BD995A-0439-B26E-4359-059D477C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7145B-5C78-453B-8533-94D82539855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08B44-587D-1644-604B-38E46E97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94F53A-CED3-DAD4-24E7-61A053F24FDC}"/>
              </a:ext>
            </a:extLst>
          </p:cNvPr>
          <p:cNvSpPr txBox="1"/>
          <p:nvPr/>
        </p:nvSpPr>
        <p:spPr>
          <a:xfrm>
            <a:off x="848202" y="1671792"/>
            <a:ext cx="4874418" cy="1829864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6B3AB4F-B2B8-1477-732B-FA98BDB747DB}"/>
              </a:ext>
            </a:extLst>
          </p:cNvPr>
          <p:cNvSpPr/>
          <p:nvPr/>
        </p:nvSpPr>
        <p:spPr bwMode="auto">
          <a:xfrm>
            <a:off x="1346811" y="1489466"/>
            <a:ext cx="3877200" cy="4047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Was ist </a:t>
            </a:r>
            <a:r>
              <a:rPr lang="de-DE" sz="1600" b="1">
                <a:solidFill>
                  <a:srgbClr val="FFFFFF"/>
                </a:solidFill>
                <a:latin typeface="Trebuchet MS"/>
              </a:rPr>
              <a:t>Copilot</a:t>
            </a: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566509-6B04-7429-3C7A-282DBED557C8}"/>
              </a:ext>
            </a:extLst>
          </p:cNvPr>
          <p:cNvSpPr txBox="1"/>
          <p:nvPr/>
        </p:nvSpPr>
        <p:spPr>
          <a:xfrm>
            <a:off x="848202" y="4027559"/>
            <a:ext cx="4874418" cy="1829864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B00CA48-8DDC-04BB-41C1-8229CD744914}"/>
              </a:ext>
            </a:extLst>
          </p:cNvPr>
          <p:cNvSpPr/>
          <p:nvPr/>
        </p:nvSpPr>
        <p:spPr bwMode="auto">
          <a:xfrm>
            <a:off x="1346811" y="3845233"/>
            <a:ext cx="3877200" cy="4047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Was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kann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lang="en-US" sz="1600" b="1">
                <a:solidFill>
                  <a:srgbClr val="FFFFFF"/>
                </a:solidFill>
                <a:latin typeface="Trebuchet MS"/>
              </a:rPr>
              <a:t>Copilot?</a:t>
            </a:r>
            <a:endParaRPr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7209B28-D7C9-B356-A3C6-37440D3652F2}"/>
              </a:ext>
            </a:extLst>
          </p:cNvPr>
          <p:cNvSpPr txBox="1"/>
          <p:nvPr/>
        </p:nvSpPr>
        <p:spPr>
          <a:xfrm>
            <a:off x="1207594" y="2066263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KI für alle </a:t>
            </a:r>
            <a:r>
              <a:rPr lang="de-DE" sz="1600" err="1">
                <a:solidFill>
                  <a:srgbClr val="889194">
                    <a:lumMod val="75000"/>
                  </a:srgbClr>
                </a:solidFill>
                <a:latin typeface="Trebuchet MS"/>
              </a:rPr>
              <a:t>Micosoft</a:t>
            </a: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 Anwendungen (Teams, Outlook, Word, Excel, </a:t>
            </a:r>
            <a:r>
              <a:rPr lang="de-DE" sz="1600" err="1">
                <a:solidFill>
                  <a:srgbClr val="889194">
                    <a:lumMod val="75000"/>
                  </a:srgbClr>
                </a:solidFill>
                <a:latin typeface="Trebuchet MS"/>
              </a:rPr>
              <a:t>Powerpoint</a:t>
            </a: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Kombinatio</a:t>
            </a: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n von Daten eines Unternehmens mit LLMs</a:t>
            </a:r>
            <a:endParaRPr kumimoji="0" lang="de-DE" sz="1600" b="0" i="0" u="none" strike="noStrike" kern="1200" cap="none" spc="0" normalizeH="0" baseline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9F6429F-A71B-9653-0552-50E08A188456}"/>
              </a:ext>
            </a:extLst>
          </p:cNvPr>
          <p:cNvSpPr txBox="1"/>
          <p:nvPr/>
        </p:nvSpPr>
        <p:spPr>
          <a:xfrm>
            <a:off x="1207594" y="4432302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Intelligente Unterstützung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Steigerung der Kreativität, Produktivität und Fähigkeiten von Benutzern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2C5F883D-7C35-B808-2BA2-F5AF53F82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</a:t>
            </a:r>
            <a:r>
              <a:rPr lang="de-DE" err="1"/>
              <a:t>Zisgen</a:t>
            </a:r>
            <a:r>
              <a:rPr lang="de-DE"/>
              <a:t> </a:t>
            </a:r>
            <a:endParaRPr lang="en-US"/>
          </a:p>
        </p:txBody>
      </p:sp>
      <p:pic>
        <p:nvPicPr>
          <p:cNvPr id="7" name="Grafik 6" descr="Ein Bild, das Grafiken, Farbigkeit, Kreativität, Cartoon enthält.&#10;&#10;Automatisch generierte Beschreibung">
            <a:extLst>
              <a:ext uri="{FF2B5EF4-FFF2-40B4-BE49-F238E27FC236}">
                <a16:creationId xmlns:a16="http://schemas.microsoft.com/office/drawing/2014/main" id="{A4D8387F-A23C-DB3A-9E56-6CDE94526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91" y="1560449"/>
            <a:ext cx="4296974" cy="4296974"/>
          </a:xfrm>
          <a:prstGeom prst="rect">
            <a:avLst/>
          </a:prstGeom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21AC17C1-0198-9772-B57C-8E12EDCFA003}"/>
              </a:ext>
            </a:extLst>
          </p:cNvPr>
          <p:cNvSpPr txBox="1">
            <a:spLocks/>
          </p:cNvSpPr>
          <p:nvPr/>
        </p:nvSpPr>
        <p:spPr>
          <a:xfrm>
            <a:off x="8182446" y="6112676"/>
            <a:ext cx="3456354" cy="144006"/>
          </a:xfrm>
          <a:prstGeom prst="rect">
            <a:avLst/>
          </a:prstGeom>
        </p:spPr>
        <p:txBody>
          <a:bodyPr/>
          <a:lstStyle>
            <a:lvl1pPr marL="185738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1pPr>
            <a:lvl2pPr marL="396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Trebuchet MS" panose="020B0603020202020204" pitchFamily="34" charset="0"/>
              <a:buChar char="−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612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82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»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›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&gt;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6pPr>
            <a:lvl7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¬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7pPr>
            <a:lvl8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Courier New" panose="02070309020205020404" pitchFamily="49" charset="0"/>
              <a:buChar char="o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8pPr>
            <a:lvl9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▫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https://www.microsoft.com/de-de/copilot/</a:t>
            </a:r>
          </a:p>
        </p:txBody>
      </p:sp>
    </p:spTree>
    <p:extLst>
      <p:ext uri="{BB962C8B-B14F-4D97-AF65-F5344CB8AC3E}">
        <p14:creationId xmlns:p14="http://schemas.microsoft.com/office/powerpoint/2010/main" val="38741478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C5AD6-0983-3DD9-7D9D-FE98C9A7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Powerpoint</a:t>
            </a:r>
            <a:r>
              <a:rPr lang="de-DE"/>
              <a:t>-Präsentation erstellen mit Copilot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BD995A-0439-B26E-4359-059D477C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7145B-5C78-453B-8533-94D82539855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08B44-587D-1644-604B-38E46E97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94F53A-CED3-DAD4-24E7-61A053F24FDC}"/>
              </a:ext>
            </a:extLst>
          </p:cNvPr>
          <p:cNvSpPr txBox="1"/>
          <p:nvPr/>
        </p:nvSpPr>
        <p:spPr>
          <a:xfrm>
            <a:off x="550800" y="2873944"/>
            <a:ext cx="4874418" cy="2064531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90000" rIns="90000" bIns="9000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6B3AB4F-B2B8-1477-732B-FA98BDB747DB}"/>
              </a:ext>
            </a:extLst>
          </p:cNvPr>
          <p:cNvSpPr/>
          <p:nvPr/>
        </p:nvSpPr>
        <p:spPr bwMode="auto">
          <a:xfrm>
            <a:off x="1049409" y="2691619"/>
            <a:ext cx="3877200" cy="4047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1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>
                <a:solidFill>
                  <a:srgbClr val="FFFFFF"/>
                </a:solidFill>
                <a:latin typeface="Trebuchet MS" pitchFamily="34" charset="0"/>
              </a:rPr>
              <a:t>Copilot in </a:t>
            </a:r>
            <a:r>
              <a:rPr lang="de-DE" sz="1600" b="1" err="1">
                <a:solidFill>
                  <a:srgbClr val="FFFFFF"/>
                </a:solidFill>
                <a:latin typeface="Trebuchet MS" pitchFamily="34" charset="0"/>
              </a:rPr>
              <a:t>Powerpoint</a:t>
            </a: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7209B28-D7C9-B356-A3C6-37440D3652F2}"/>
              </a:ext>
            </a:extLst>
          </p:cNvPr>
          <p:cNvSpPr txBox="1"/>
          <p:nvPr/>
        </p:nvSpPr>
        <p:spPr>
          <a:xfrm>
            <a:off x="910192" y="3268416"/>
            <a:ext cx="4155633" cy="1201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Verwandelt vorhandene Word-Dokumentente in Präsentationen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>
                <a:solidFill>
                  <a:srgbClr val="889194">
                    <a:lumMod val="75000"/>
                  </a:srgbClr>
                </a:solidFill>
                <a:latin typeface="Trebuchet MS"/>
              </a:rPr>
              <a:t>Erstellung neuer Präsentationen aufgrund einfacher Eingabeaufforderungen oder Gliederungen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>
                <a:ln>
                  <a:noFill/>
                </a:ln>
                <a:solidFill>
                  <a:srgbClr val="889194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Platzierung von Bilddateien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b="0" i="0" u="none" strike="noStrike" kern="1200" cap="none" spc="0" normalizeH="0" baseline="0">
              <a:ln>
                <a:noFill/>
              </a:ln>
              <a:solidFill>
                <a:srgbClr val="889194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2C5F883D-7C35-B808-2BA2-F5AF53F82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6986" y="6584720"/>
            <a:ext cx="9058033" cy="139606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</a:t>
            </a:r>
            <a:r>
              <a:rPr lang="de-DE" err="1"/>
              <a:t>Zisgen</a:t>
            </a:r>
            <a:r>
              <a:rPr lang="de-DE"/>
              <a:t> </a:t>
            </a:r>
            <a:endParaRPr lang="en-US"/>
          </a:p>
        </p:txBody>
      </p:sp>
      <p:pic>
        <p:nvPicPr>
          <p:cNvPr id="16" name="Grafik 15" descr="Ein Bild, das Text, Screenshot, Multimedia, Software enthält.&#10;&#10;Automatisch generierte Beschreibung">
            <a:extLst>
              <a:ext uri="{FF2B5EF4-FFF2-40B4-BE49-F238E27FC236}">
                <a16:creationId xmlns:a16="http://schemas.microsoft.com/office/drawing/2014/main" id="{9EEB1428-A703-396D-105D-C9E406A1E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68" y="2138801"/>
            <a:ext cx="5636332" cy="3352492"/>
          </a:xfrm>
          <a:prstGeom prst="rect">
            <a:avLst/>
          </a:prstGeom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DE2D3C3-A3CE-0015-95D9-E1121BB3F1CF}"/>
              </a:ext>
            </a:extLst>
          </p:cNvPr>
          <p:cNvSpPr txBox="1">
            <a:spLocks/>
          </p:cNvSpPr>
          <p:nvPr/>
        </p:nvSpPr>
        <p:spPr>
          <a:xfrm>
            <a:off x="8182446" y="6112676"/>
            <a:ext cx="3456354" cy="144006"/>
          </a:xfrm>
          <a:prstGeom prst="rect">
            <a:avLst/>
          </a:prstGeom>
        </p:spPr>
        <p:txBody>
          <a:bodyPr/>
          <a:lstStyle>
            <a:lvl1pPr marL="185738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1pPr>
            <a:lvl2pPr marL="396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Trebuchet MS" panose="020B0603020202020204" pitchFamily="34" charset="0"/>
              <a:buChar char="−"/>
              <a:defRPr sz="14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2pPr>
            <a:lvl3pPr marL="612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3pPr>
            <a:lvl4pPr marL="82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»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4pPr>
            <a:lvl5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›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5pPr>
            <a:lvl6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&gt;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6pPr>
            <a:lvl7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Trebuchet MS" panose="020B0603020202020204" pitchFamily="34" charset="0"/>
              <a:buChar char="¬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7pPr>
            <a:lvl8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25000"/>
              <a:buFont typeface="Courier New" panose="02070309020205020404" pitchFamily="49" charset="0"/>
              <a:buChar char="o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8pPr>
            <a:lvl9pPr marL="1008000" indent="-185738" algn="l" defTabSz="742950" rtl="0" eaLnBrk="1" latinLnBrk="0" hangingPunct="1">
              <a:lnSpc>
                <a:spcPct val="100000"/>
              </a:lnSpc>
              <a:spcBef>
                <a:spcPts val="600"/>
              </a:spcBef>
              <a:buSzPct val="150000"/>
              <a:buFont typeface="Trebuchet MS" panose="020B0603020202020204" pitchFamily="34" charset="0"/>
              <a:buChar char="▫"/>
              <a:defRPr sz="1100" kern="1200">
                <a:solidFill>
                  <a:srgbClr val="4B4B4B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7429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https://www.microsoft.com/de-de/copilot/</a:t>
            </a:r>
          </a:p>
        </p:txBody>
      </p:sp>
    </p:spTree>
    <p:extLst>
      <p:ext uri="{BB962C8B-B14F-4D97-AF65-F5344CB8AC3E}">
        <p14:creationId xmlns:p14="http://schemas.microsoft.com/office/powerpoint/2010/main" val="327646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1873C-0B7E-9760-E97F-9EFF9C23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Prompt Strategien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A3C54D-9512-F425-A749-E1B72244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F2EE3D-7110-F033-6FE6-9EEC2914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1F7DF0E-DA5A-4A2E-618A-1ECF513D3D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0400" y="1648727"/>
            <a:ext cx="6375787" cy="1440394"/>
          </a:xfrm>
        </p:spPr>
        <p:txBody>
          <a:bodyPr/>
          <a:lstStyle/>
          <a:p>
            <a:r>
              <a:rPr lang="de-DE" b="1" dirty="0"/>
              <a:t>Prompt Engineering: </a:t>
            </a:r>
            <a:r>
              <a:rPr lang="de-DE" dirty="0"/>
              <a:t>Entwickeln von Strategien</a:t>
            </a:r>
          </a:p>
          <a:p>
            <a:pPr lvl="1"/>
            <a:r>
              <a:rPr lang="de-DE" sz="1080" b="1" dirty="0"/>
              <a:t>Technisch:</a:t>
            </a:r>
            <a:r>
              <a:rPr lang="de-DE" sz="1080" dirty="0"/>
              <a:t> Optimierung mit mit technischem Verständnis</a:t>
            </a:r>
          </a:p>
          <a:p>
            <a:pPr lvl="1"/>
            <a:r>
              <a:rPr lang="de-DE" sz="1080" b="1" dirty="0" err="1"/>
              <a:t>Prgamatisch</a:t>
            </a:r>
            <a:r>
              <a:rPr lang="de-DE" sz="1080" b="1" dirty="0"/>
              <a:t>:</a:t>
            </a:r>
            <a:r>
              <a:rPr lang="de-DE" sz="1080" dirty="0"/>
              <a:t> Optimierung, um zu lernen, was in der Praxis funktioniert</a:t>
            </a:r>
            <a:endParaRPr lang="de-DE" sz="1080" b="1" dirty="0"/>
          </a:p>
          <a:p>
            <a:r>
              <a:rPr lang="de-DE" dirty="0"/>
              <a:t>Je nach </a:t>
            </a:r>
            <a:r>
              <a:rPr lang="de-DE" b="1" dirty="0"/>
              <a:t>Anwendungsfall</a:t>
            </a:r>
            <a:r>
              <a:rPr lang="de-DE" dirty="0"/>
              <a:t> verschiedene Strategie sinnvoll</a:t>
            </a:r>
          </a:p>
          <a:p>
            <a:r>
              <a:rPr lang="de-DE" dirty="0"/>
              <a:t>Stetige </a:t>
            </a:r>
            <a:r>
              <a:rPr lang="de-DE" b="1" dirty="0"/>
              <a:t>Entwicklung</a:t>
            </a:r>
            <a:r>
              <a:rPr lang="de-DE" dirty="0"/>
              <a:t>, immer neue Strategien werden „entdeckt“</a:t>
            </a:r>
          </a:p>
          <a:p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8B98BFF-6D3C-04C9-E415-40A887AB503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2000" y="6053903"/>
            <a:ext cx="11088000" cy="291105"/>
          </a:xfrm>
        </p:spPr>
        <p:txBody>
          <a:bodyPr/>
          <a:lstStyle/>
          <a:p>
            <a:r>
              <a:rPr lang="de-DE" dirty="0"/>
              <a:t>Shin et al., 2020, Brown et al., 2020</a:t>
            </a:r>
          </a:p>
          <a:p>
            <a:r>
              <a:rPr lang="de-DE" dirty="0"/>
              <a:t>https://</a:t>
            </a:r>
            <a:r>
              <a:rPr lang="de-DE" dirty="0" err="1"/>
              <a:t>www.br.de</a:t>
            </a:r>
            <a:r>
              <a:rPr lang="de-DE" dirty="0"/>
              <a:t>/</a:t>
            </a:r>
            <a:r>
              <a:rPr lang="de-DE" dirty="0" err="1"/>
              <a:t>nachrichten</a:t>
            </a:r>
            <a:r>
              <a:rPr lang="de-DE" dirty="0"/>
              <a:t>/</a:t>
            </a:r>
            <a:r>
              <a:rPr lang="de-DE" dirty="0" err="1"/>
              <a:t>netzwelt</a:t>
            </a:r>
            <a:r>
              <a:rPr lang="de-DE" dirty="0"/>
              <a:t>/ki-schafft-neue-jobs-was-macht-eigentlich-ein-prompt-engineer,TX4P23Z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C6EB4A-F0FD-905C-E5B5-C93A6CEC709E}"/>
              </a:ext>
            </a:extLst>
          </p:cNvPr>
          <p:cNvSpPr/>
          <p:nvPr/>
        </p:nvSpPr>
        <p:spPr>
          <a:xfrm>
            <a:off x="3564576" y="3684081"/>
            <a:ext cx="2240280" cy="1617356"/>
          </a:xfrm>
          <a:prstGeom prst="rect">
            <a:avLst/>
          </a:prstGeom>
          <a:solidFill>
            <a:srgbClr val="03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 err="1"/>
              <a:t>One-shot</a:t>
            </a:r>
            <a:r>
              <a:rPr lang="de-DE" sz="1400" b="1" dirty="0"/>
              <a:t> Prompt</a:t>
            </a:r>
          </a:p>
          <a:p>
            <a:endParaRPr lang="de-DE" sz="1400" dirty="0"/>
          </a:p>
          <a:p>
            <a:r>
              <a:rPr lang="de-DE" sz="1400" dirty="0"/>
              <a:t>Eine Eingabe mit einer Anweisung und einem Beispiel</a:t>
            </a:r>
          </a:p>
          <a:p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C757E46-59FA-D393-9203-489723397A40}"/>
              </a:ext>
            </a:extLst>
          </p:cNvPr>
          <p:cNvSpPr/>
          <p:nvPr/>
        </p:nvSpPr>
        <p:spPr>
          <a:xfrm>
            <a:off x="8626414" y="3678894"/>
            <a:ext cx="2240280" cy="1615976"/>
          </a:xfrm>
          <a:prstGeom prst="rect">
            <a:avLst/>
          </a:prstGeom>
          <a:solidFill>
            <a:srgbClr val="03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 err="1"/>
              <a:t>Chained</a:t>
            </a:r>
            <a:r>
              <a:rPr lang="de-DE" sz="1400" b="1" dirty="0"/>
              <a:t> </a:t>
            </a:r>
            <a:r>
              <a:rPr lang="de-DE" sz="1400" b="1" dirty="0" err="1"/>
              <a:t>Prompting</a:t>
            </a:r>
            <a:endParaRPr lang="de-DE" sz="1400" b="1" dirty="0"/>
          </a:p>
          <a:p>
            <a:endParaRPr lang="de-DE" sz="1400" dirty="0"/>
          </a:p>
          <a:p>
            <a:r>
              <a:rPr lang="de-DE" sz="1400" dirty="0"/>
              <a:t>Mehrere Eingaben mit Anweisungen und Beispielen</a:t>
            </a:r>
          </a:p>
        </p:txBody>
      </p:sp>
      <p:pic>
        <p:nvPicPr>
          <p:cNvPr id="8" name="Inhaltsplatzhalter 25" descr="Kamera mit einfarbiger Füllung">
            <a:extLst>
              <a:ext uri="{FF2B5EF4-FFF2-40B4-BE49-F238E27FC236}">
                <a16:creationId xmlns:a16="http://schemas.microsoft.com/office/drawing/2014/main" id="{A9E67C4B-8F45-5B7C-0407-092EE442B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4599" y="3461862"/>
            <a:ext cx="651538" cy="651538"/>
          </a:xfrm>
          <a:prstGeom prst="rect">
            <a:avLst/>
          </a:prstGeom>
        </p:spPr>
      </p:pic>
      <p:pic>
        <p:nvPicPr>
          <p:cNvPr id="18" name="Grafik 17" descr="Link mit einfarbiger Füllung">
            <a:extLst>
              <a:ext uri="{FF2B5EF4-FFF2-40B4-BE49-F238E27FC236}">
                <a16:creationId xmlns:a16="http://schemas.microsoft.com/office/drawing/2014/main" id="{91213092-5E1D-D3C0-E4AA-7143346D8D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8271" y="4896833"/>
            <a:ext cx="396566" cy="39656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6A1169AD-3EC8-53C9-2D70-37E4F78AD520}"/>
              </a:ext>
            </a:extLst>
          </p:cNvPr>
          <p:cNvSpPr/>
          <p:nvPr/>
        </p:nvSpPr>
        <p:spPr>
          <a:xfrm>
            <a:off x="5905979" y="3295722"/>
            <a:ext cx="190024" cy="190024"/>
          </a:xfrm>
          <a:prstGeom prst="ellipse">
            <a:avLst/>
          </a:prstGeom>
          <a:noFill/>
          <a:ln w="38100">
            <a:solidFill>
              <a:srgbClr val="038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33"/>
          </a:p>
        </p:txBody>
      </p: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80401053-233A-B073-888C-5FA2AABAB739}"/>
              </a:ext>
            </a:extLst>
          </p:cNvPr>
          <p:cNvCxnSpPr>
            <a:cxnSpLocks/>
            <a:stCxn id="26" idx="6"/>
            <a:endCxn id="15" idx="0"/>
          </p:cNvCxnSpPr>
          <p:nvPr/>
        </p:nvCxnSpPr>
        <p:spPr>
          <a:xfrm>
            <a:off x="6096001" y="3390733"/>
            <a:ext cx="3650554" cy="288158"/>
          </a:xfrm>
          <a:prstGeom prst="bentConnector2">
            <a:avLst/>
          </a:prstGeom>
          <a:ln w="25400">
            <a:solidFill>
              <a:srgbClr val="038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724C4FC-154D-801E-78F1-532209DA8004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 rot="10800000" flipV="1">
            <a:off x="4684718" y="3390732"/>
            <a:ext cx="1221260" cy="293347"/>
          </a:xfrm>
          <a:prstGeom prst="bentConnector2">
            <a:avLst/>
          </a:prstGeom>
          <a:ln w="25400">
            <a:solidFill>
              <a:srgbClr val="038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: abgerundete Ecken 11">
            <a:extLst>
              <a:ext uri="{FF2B5EF4-FFF2-40B4-BE49-F238E27FC236}">
                <a16:creationId xmlns:a16="http://schemas.microsoft.com/office/drawing/2014/main" id="{3BA6182A-1252-E6C7-E0A8-D3DC4DA42E9D}"/>
              </a:ext>
            </a:extLst>
          </p:cNvPr>
          <p:cNvSpPr/>
          <p:nvPr/>
        </p:nvSpPr>
        <p:spPr>
          <a:xfrm>
            <a:off x="2985308" y="1520555"/>
            <a:ext cx="6262313" cy="1390812"/>
          </a:xfrm>
          <a:prstGeom prst="roundRect">
            <a:avLst/>
          </a:prstGeom>
          <a:noFill/>
          <a:ln w="28575">
            <a:solidFill>
              <a:srgbClr val="00A07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033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0B95372-71A2-56C9-D94A-BDE52B04484D}"/>
              </a:ext>
            </a:extLst>
          </p:cNvPr>
          <p:cNvSpPr/>
          <p:nvPr/>
        </p:nvSpPr>
        <p:spPr>
          <a:xfrm>
            <a:off x="1105376" y="3678891"/>
            <a:ext cx="2240280" cy="1618738"/>
          </a:xfrm>
          <a:prstGeom prst="rect">
            <a:avLst/>
          </a:prstGeom>
          <a:solidFill>
            <a:srgbClr val="03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/>
              <a:t>Zero-</a:t>
            </a:r>
            <a:r>
              <a:rPr lang="de-DE" sz="1400" b="1" dirty="0" err="1"/>
              <a:t>shot</a:t>
            </a:r>
            <a:r>
              <a:rPr lang="de-DE" sz="1400" b="1" dirty="0"/>
              <a:t> Prompt</a:t>
            </a:r>
          </a:p>
          <a:p>
            <a:endParaRPr lang="de-DE" sz="1400" dirty="0"/>
          </a:p>
          <a:p>
            <a:r>
              <a:rPr lang="de-DE" sz="1400" dirty="0"/>
              <a:t>Eine Eingabe mit mit einer Anweisung</a:t>
            </a:r>
          </a:p>
        </p:txBody>
      </p:sp>
      <p:cxnSp>
        <p:nvCxnSpPr>
          <p:cNvPr id="41" name="Gewinkelte Verbindung 40">
            <a:extLst>
              <a:ext uri="{FF2B5EF4-FFF2-40B4-BE49-F238E27FC236}">
                <a16:creationId xmlns:a16="http://schemas.microsoft.com/office/drawing/2014/main" id="{55738C87-B08F-C46E-E1AF-E17AB4EADE2F}"/>
              </a:ext>
            </a:extLst>
          </p:cNvPr>
          <p:cNvCxnSpPr>
            <a:cxnSpLocks/>
            <a:stCxn id="26" idx="2"/>
            <a:endCxn id="35" idx="0"/>
          </p:cNvCxnSpPr>
          <p:nvPr/>
        </p:nvCxnSpPr>
        <p:spPr>
          <a:xfrm rot="10800000" flipV="1">
            <a:off x="2225516" y="3390733"/>
            <a:ext cx="3680460" cy="288158"/>
          </a:xfrm>
          <a:prstGeom prst="bentConnector2">
            <a:avLst/>
          </a:prstGeom>
          <a:ln w="25400">
            <a:solidFill>
              <a:srgbClr val="038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nhaltsplatzhalter 25" descr="Kamera mit einfarbiger Füllung">
            <a:extLst>
              <a:ext uri="{FF2B5EF4-FFF2-40B4-BE49-F238E27FC236}">
                <a16:creationId xmlns:a16="http://schemas.microsoft.com/office/drawing/2014/main" id="{C2CC2A1F-5D16-1FC6-0EEC-A6A112B37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7489" y="4896834"/>
            <a:ext cx="396566" cy="396566"/>
          </a:xfrm>
          <a:prstGeom prst="rect">
            <a:avLst/>
          </a:prstGeom>
        </p:spPr>
      </p:pic>
      <p:pic>
        <p:nvPicPr>
          <p:cNvPr id="68" name="Grafik 67" descr="Blitz mit einfarbiger Füllung">
            <a:extLst>
              <a:ext uri="{FF2B5EF4-FFF2-40B4-BE49-F238E27FC236}">
                <a16:creationId xmlns:a16="http://schemas.microsoft.com/office/drawing/2014/main" id="{78555153-A8F4-B268-A4C6-23633C6C96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9571" y="4899305"/>
            <a:ext cx="396566" cy="396566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id="{C5C79DEA-297B-3320-C078-FB30FEB82CCE}"/>
              </a:ext>
            </a:extLst>
          </p:cNvPr>
          <p:cNvSpPr/>
          <p:nvPr/>
        </p:nvSpPr>
        <p:spPr>
          <a:xfrm>
            <a:off x="6141779" y="3685267"/>
            <a:ext cx="2240280" cy="1615976"/>
          </a:xfrm>
          <a:prstGeom prst="rect">
            <a:avLst/>
          </a:prstGeom>
          <a:solidFill>
            <a:srgbClr val="03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 err="1"/>
              <a:t>Few-shot</a:t>
            </a:r>
            <a:r>
              <a:rPr lang="de-DE" sz="1400" b="1" dirty="0"/>
              <a:t> Prompt</a:t>
            </a:r>
          </a:p>
          <a:p>
            <a:endParaRPr lang="de-DE" sz="1400" dirty="0"/>
          </a:p>
          <a:p>
            <a:r>
              <a:rPr lang="de-DE" sz="1400" dirty="0"/>
              <a:t>Eine Eingabe mit einer Anweisung und mehreren Beispielen</a:t>
            </a:r>
          </a:p>
        </p:txBody>
      </p:sp>
      <p:cxnSp>
        <p:nvCxnSpPr>
          <p:cNvPr id="77" name="Gewinkelte Verbindung 76">
            <a:extLst>
              <a:ext uri="{FF2B5EF4-FFF2-40B4-BE49-F238E27FC236}">
                <a16:creationId xmlns:a16="http://schemas.microsoft.com/office/drawing/2014/main" id="{51E31DBE-AC2C-0395-FABD-4A257BAF4DB4}"/>
              </a:ext>
            </a:extLst>
          </p:cNvPr>
          <p:cNvCxnSpPr>
            <a:cxnSpLocks/>
            <a:stCxn id="26" idx="6"/>
            <a:endCxn id="69" idx="0"/>
          </p:cNvCxnSpPr>
          <p:nvPr/>
        </p:nvCxnSpPr>
        <p:spPr>
          <a:xfrm>
            <a:off x="6096002" y="3390735"/>
            <a:ext cx="1165919" cy="294532"/>
          </a:xfrm>
          <a:prstGeom prst="bentConnector2">
            <a:avLst/>
          </a:prstGeom>
          <a:ln w="25400">
            <a:solidFill>
              <a:srgbClr val="038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 descr="Videokamera mit einfarbiger Füllung">
            <a:extLst>
              <a:ext uri="{FF2B5EF4-FFF2-40B4-BE49-F238E27FC236}">
                <a16:creationId xmlns:a16="http://schemas.microsoft.com/office/drawing/2014/main" id="{DC894B4E-3900-BC02-22F8-6987654D71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1069" y="4904063"/>
            <a:ext cx="396566" cy="39656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1586C46-FBAF-53C4-0065-A19F5264B4F8}"/>
              </a:ext>
            </a:extLst>
          </p:cNvPr>
          <p:cNvSpPr/>
          <p:nvPr/>
        </p:nvSpPr>
        <p:spPr>
          <a:xfrm>
            <a:off x="1143000" y="1095129"/>
            <a:ext cx="2057400" cy="533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002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Wiederholung</a:t>
            </a:r>
          </a:p>
        </p:txBody>
      </p:sp>
    </p:spTree>
    <p:extLst>
      <p:ext uri="{BB962C8B-B14F-4D97-AF65-F5344CB8AC3E}">
        <p14:creationId xmlns:p14="http://schemas.microsoft.com/office/powerpoint/2010/main" val="1441440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/ Music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806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Speech / Text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735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7468533-1E90-01DD-3C54-BFCB79D4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Multimodal Robotics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8F94F6-7FA3-546A-CE6E-77D3B305FC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00" y="6584720"/>
            <a:ext cx="777407" cy="139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740F8-C043-404E-A084-93D51166D778}" type="datetime1">
              <a:rPr lang="de-DE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26.08.2024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D6F521-35AB-F2F1-3481-4F570573F7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7200" y="6584950"/>
            <a:ext cx="304800" cy="139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647E8F-5052-4581-98D0-7C32D5A4534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89194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08A0A988-8D25-68B9-97A2-752C3BACB3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9058275" cy="1397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889194"/>
                </a:solidFill>
              </a:rPr>
              <a:t>ABBA | Vortragende*r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89194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5273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3BFAFF0-70E8-CA49-B9F8-4B0B587F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Onlinemedien 1" title="Figure Status Update - OpenAI Speech-to-Speech Reasoning">
            <a:hlinkClick r:id="" action="ppaction://media"/>
            <a:extLst>
              <a:ext uri="{FF2B5EF4-FFF2-40B4-BE49-F238E27FC236}">
                <a16:creationId xmlns:a16="http://schemas.microsoft.com/office/drawing/2014/main" id="{2268E94E-6644-3725-71C1-9A34F24C4CC9}"/>
              </a:ext>
            </a:extLst>
          </p:cNvPr>
          <p:cNvPicPr>
            <a:picLocks noGrp="1" noRot="1" noChangeAspect="1"/>
          </p:cNvPicPr>
          <p:nvPr>
            <p:ph sz="quarter" idx="17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95400" y="1219200"/>
            <a:ext cx="9601200" cy="54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2457-4B09-C7A7-F760-69B9108F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81AD21-66C4-0368-421B-2DD8AD1F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7E8F-5052-4581-98D0-7C32D5A45346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C71F63-7A34-826A-48DA-1828988DB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889194"/>
                </a:solidFill>
              </a:rPr>
              <a:t>ABBA </a:t>
            </a:r>
            <a:r>
              <a:rPr lang="de-DE"/>
              <a:t>| Yorck Zisgen 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C1623A-010A-E95C-EDD6-153E6EBDA80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6392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2FCA04E7-8BB1-CB98-6324-F705D3FECB9B}"/>
              </a:ext>
            </a:extLst>
          </p:cNvPr>
          <p:cNvSpPr/>
          <p:nvPr/>
        </p:nvSpPr>
        <p:spPr>
          <a:xfrm>
            <a:off x="6806832" y="1836381"/>
            <a:ext cx="5080369" cy="1709054"/>
          </a:xfrm>
          <a:prstGeom prst="roundRect">
            <a:avLst/>
          </a:prstGeom>
          <a:solidFill>
            <a:srgbClr val="FFFFCC">
              <a:alpha val="60000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ED5A5323-B868-82B1-2F96-86C31027B960}"/>
              </a:ext>
            </a:extLst>
          </p:cNvPr>
          <p:cNvSpPr/>
          <p:nvPr/>
        </p:nvSpPr>
        <p:spPr>
          <a:xfrm>
            <a:off x="1113931" y="1828800"/>
            <a:ext cx="5644877" cy="1709054"/>
          </a:xfrm>
          <a:prstGeom prst="roundRect">
            <a:avLst/>
          </a:prstGeom>
          <a:solidFill>
            <a:schemeClr val="accent3">
              <a:lumMod val="40000"/>
              <a:lumOff val="60000"/>
              <a:alpha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1073DB4C-7F78-517A-F2BD-EED874AE9DDF}"/>
              </a:ext>
            </a:extLst>
          </p:cNvPr>
          <p:cNvSpPr/>
          <p:nvPr/>
        </p:nvSpPr>
        <p:spPr>
          <a:xfrm>
            <a:off x="5744180" y="4177665"/>
            <a:ext cx="4549110" cy="136333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F82DD463-BF52-0034-84DB-7FA4AFB3A897}"/>
              </a:ext>
            </a:extLst>
          </p:cNvPr>
          <p:cNvSpPr/>
          <p:nvPr/>
        </p:nvSpPr>
        <p:spPr>
          <a:xfrm>
            <a:off x="10358018" y="4177664"/>
            <a:ext cx="1635003" cy="1363333"/>
          </a:xfrm>
          <a:prstGeom prst="roundRect">
            <a:avLst/>
          </a:prstGeom>
          <a:solidFill>
            <a:srgbClr val="00A070">
              <a:alpha val="60000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12CFE50D-6991-821F-F8D5-5E9BD1E6C80F}"/>
              </a:ext>
            </a:extLst>
          </p:cNvPr>
          <p:cNvSpPr/>
          <p:nvPr/>
        </p:nvSpPr>
        <p:spPr>
          <a:xfrm>
            <a:off x="304800" y="4177666"/>
            <a:ext cx="5374652" cy="1363333"/>
          </a:xfrm>
          <a:prstGeom prst="roundRect">
            <a:avLst/>
          </a:prstGeom>
          <a:solidFill>
            <a:srgbClr val="00A070">
              <a:alpha val="60000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D6E3FBA-056E-119F-29E8-7634B18F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Organisation</a:t>
            </a:r>
            <a:r>
              <a:rPr lang="en-US" dirty="0"/>
              <a:t>: </a:t>
            </a:r>
            <a:r>
              <a:rPr lang="en-US" dirty="0" err="1"/>
              <a:t>Termine</a:t>
            </a:r>
            <a:r>
              <a:rPr lang="en-US" dirty="0"/>
              <a:t> </a:t>
            </a:r>
            <a:r>
              <a:rPr lang="en-US" dirty="0" err="1"/>
              <a:t>Vorlesung</a:t>
            </a:r>
            <a:r>
              <a:rPr lang="en-US" dirty="0"/>
              <a:t> &amp; </a:t>
            </a:r>
            <a:r>
              <a:rPr lang="en-US" dirty="0" err="1"/>
              <a:t>Übung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289BB-5FC9-4C0A-B447-F72658919DD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6DB4F-C3FB-4EB2-8D11-FBE4B2CDEA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85</a:t>
            </a:fld>
            <a:r>
              <a:rPr lang="de-DE" spc="-10" dirty="0"/>
              <a:t> • </a:t>
            </a:r>
            <a:r>
              <a:rPr lang="de-DE" spc="-5" dirty="0"/>
              <a:t>Prof. </a:t>
            </a:r>
            <a:r>
              <a:rPr lang="de-DE" spc="-10" dirty="0"/>
              <a:t>Dr. Agnes Koschmider • Generative KI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BE8EA35-8231-2F1E-4C4D-4D25A262648D}"/>
              </a:ext>
            </a:extLst>
          </p:cNvPr>
          <p:cNvCxnSpPr>
            <a:cxnSpLocks/>
          </p:cNvCxnSpPr>
          <p:nvPr/>
        </p:nvCxnSpPr>
        <p:spPr>
          <a:xfrm flipV="1">
            <a:off x="696000" y="3864601"/>
            <a:ext cx="11160000" cy="0"/>
          </a:xfrm>
          <a:prstGeom prst="line">
            <a:avLst/>
          </a:prstGeom>
          <a:ln w="19050">
            <a:solidFill>
              <a:srgbClr val="00A07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00F1282-4DFE-50FC-1B3A-9C6DEB71F5F8}"/>
              </a:ext>
            </a:extLst>
          </p:cNvPr>
          <p:cNvCxnSpPr>
            <a:cxnSpLocks/>
          </p:cNvCxnSpPr>
          <p:nvPr/>
        </p:nvCxnSpPr>
        <p:spPr>
          <a:xfrm>
            <a:off x="11496000" y="3864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7A15F43-8698-6E0F-2A06-9B13AE37C391}"/>
              </a:ext>
            </a:extLst>
          </p:cNvPr>
          <p:cNvCxnSpPr>
            <a:cxnSpLocks/>
          </p:cNvCxnSpPr>
          <p:nvPr/>
        </p:nvCxnSpPr>
        <p:spPr>
          <a:xfrm>
            <a:off x="10724577" y="3864601"/>
            <a:ext cx="0" cy="936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4CDCD8F-CC39-766A-D84B-57811125F4DB}"/>
              </a:ext>
            </a:extLst>
          </p:cNvPr>
          <p:cNvCxnSpPr>
            <a:cxnSpLocks/>
          </p:cNvCxnSpPr>
          <p:nvPr/>
        </p:nvCxnSpPr>
        <p:spPr>
          <a:xfrm>
            <a:off x="9953148" y="3864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BB7E009-C5A9-E4F2-0060-E3FB5911EC70}"/>
              </a:ext>
            </a:extLst>
          </p:cNvPr>
          <p:cNvCxnSpPr>
            <a:cxnSpLocks/>
          </p:cNvCxnSpPr>
          <p:nvPr/>
        </p:nvCxnSpPr>
        <p:spPr>
          <a:xfrm>
            <a:off x="9181719" y="3864601"/>
            <a:ext cx="0" cy="936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1E4AA7A-433E-4932-7DA9-0C633B902D6F}"/>
              </a:ext>
            </a:extLst>
          </p:cNvPr>
          <p:cNvCxnSpPr>
            <a:cxnSpLocks/>
          </p:cNvCxnSpPr>
          <p:nvPr/>
        </p:nvCxnSpPr>
        <p:spPr>
          <a:xfrm>
            <a:off x="8410290" y="3864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72D5E9C-B667-8656-CC5B-53147D965063}"/>
              </a:ext>
            </a:extLst>
          </p:cNvPr>
          <p:cNvCxnSpPr>
            <a:cxnSpLocks/>
          </p:cNvCxnSpPr>
          <p:nvPr/>
        </p:nvCxnSpPr>
        <p:spPr>
          <a:xfrm>
            <a:off x="7638861" y="3864601"/>
            <a:ext cx="0" cy="936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8D97ED1-3970-B035-F314-1C4CA28F3E16}"/>
              </a:ext>
            </a:extLst>
          </p:cNvPr>
          <p:cNvCxnSpPr>
            <a:cxnSpLocks/>
          </p:cNvCxnSpPr>
          <p:nvPr/>
        </p:nvCxnSpPr>
        <p:spPr>
          <a:xfrm>
            <a:off x="6867432" y="3864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5C2579-759E-8562-DE8A-73E4C5D242B0}"/>
              </a:ext>
            </a:extLst>
          </p:cNvPr>
          <p:cNvCxnSpPr>
            <a:cxnSpLocks/>
          </p:cNvCxnSpPr>
          <p:nvPr/>
        </p:nvCxnSpPr>
        <p:spPr>
          <a:xfrm>
            <a:off x="6096003" y="3864601"/>
            <a:ext cx="0" cy="936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0993923-245A-25CA-1C39-EA1D0C8B0FBB}"/>
              </a:ext>
            </a:extLst>
          </p:cNvPr>
          <p:cNvCxnSpPr>
            <a:cxnSpLocks/>
          </p:cNvCxnSpPr>
          <p:nvPr/>
        </p:nvCxnSpPr>
        <p:spPr>
          <a:xfrm>
            <a:off x="5324574" y="3864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D1CE8E1-E6EE-C0D7-A58D-49477FE99D8F}"/>
              </a:ext>
            </a:extLst>
          </p:cNvPr>
          <p:cNvCxnSpPr>
            <a:cxnSpLocks/>
          </p:cNvCxnSpPr>
          <p:nvPr/>
        </p:nvCxnSpPr>
        <p:spPr>
          <a:xfrm>
            <a:off x="4553145" y="3864601"/>
            <a:ext cx="0" cy="936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26F9C2D-8545-5B60-85A4-BC8F4EA9391C}"/>
              </a:ext>
            </a:extLst>
          </p:cNvPr>
          <p:cNvCxnSpPr>
            <a:cxnSpLocks/>
          </p:cNvCxnSpPr>
          <p:nvPr/>
        </p:nvCxnSpPr>
        <p:spPr>
          <a:xfrm>
            <a:off x="3781716" y="3864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943038CD-E1F9-A437-E92F-CE43DBDFE922}"/>
              </a:ext>
            </a:extLst>
          </p:cNvPr>
          <p:cNvCxnSpPr>
            <a:cxnSpLocks/>
          </p:cNvCxnSpPr>
          <p:nvPr/>
        </p:nvCxnSpPr>
        <p:spPr>
          <a:xfrm>
            <a:off x="3010287" y="3864601"/>
            <a:ext cx="0" cy="936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6F1B46D-230D-0784-51B1-645BA868A4CA}"/>
              </a:ext>
            </a:extLst>
          </p:cNvPr>
          <p:cNvCxnSpPr>
            <a:cxnSpLocks/>
          </p:cNvCxnSpPr>
          <p:nvPr/>
        </p:nvCxnSpPr>
        <p:spPr>
          <a:xfrm>
            <a:off x="2238858" y="3864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B894F94-A1D8-B984-A7AD-D8B377FA48A6}"/>
              </a:ext>
            </a:extLst>
          </p:cNvPr>
          <p:cNvCxnSpPr>
            <a:cxnSpLocks/>
          </p:cNvCxnSpPr>
          <p:nvPr/>
        </p:nvCxnSpPr>
        <p:spPr>
          <a:xfrm>
            <a:off x="1467429" y="3864601"/>
            <a:ext cx="0" cy="936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69E6A3F-42AC-B2C3-153D-17B05CA231F9}"/>
              </a:ext>
            </a:extLst>
          </p:cNvPr>
          <p:cNvCxnSpPr>
            <a:cxnSpLocks/>
          </p:cNvCxnSpPr>
          <p:nvPr/>
        </p:nvCxnSpPr>
        <p:spPr>
          <a:xfrm>
            <a:off x="696000" y="3864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9D417101-C38C-3FD2-DE56-324C291C6055}"/>
              </a:ext>
            </a:extLst>
          </p:cNvPr>
          <p:cNvSpPr txBox="1"/>
          <p:nvPr/>
        </p:nvSpPr>
        <p:spPr>
          <a:xfrm>
            <a:off x="347251" y="4332601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1. VL</a:t>
            </a:r>
          </a:p>
          <a:p>
            <a:pPr algn="ctr"/>
            <a:r>
              <a:rPr lang="de-DE" sz="1600" dirty="0"/>
              <a:t>16.04.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3C11B64-98A1-B592-F53D-5A56BFC76ADF}"/>
              </a:ext>
            </a:extLst>
          </p:cNvPr>
          <p:cNvSpPr txBox="1"/>
          <p:nvPr/>
        </p:nvSpPr>
        <p:spPr>
          <a:xfrm>
            <a:off x="1118678" y="4800601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2. VL</a:t>
            </a:r>
          </a:p>
          <a:p>
            <a:pPr algn="ctr"/>
            <a:r>
              <a:rPr lang="de-DE" sz="1600" dirty="0"/>
              <a:t>23.04.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F705CBE-581C-5389-FB3B-7E2C64D9B50B}"/>
              </a:ext>
            </a:extLst>
          </p:cNvPr>
          <p:cNvSpPr txBox="1"/>
          <p:nvPr/>
        </p:nvSpPr>
        <p:spPr>
          <a:xfrm>
            <a:off x="1891098" y="4332537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3. VL</a:t>
            </a:r>
          </a:p>
          <a:p>
            <a:pPr algn="ctr"/>
            <a:r>
              <a:rPr lang="de-DE" sz="1600" dirty="0"/>
              <a:t>30.04.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29E916E-4B8E-4EB2-85BA-B46135B0A71E}"/>
              </a:ext>
            </a:extLst>
          </p:cNvPr>
          <p:cNvSpPr txBox="1"/>
          <p:nvPr/>
        </p:nvSpPr>
        <p:spPr>
          <a:xfrm>
            <a:off x="2669741" y="4800601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4. VL</a:t>
            </a:r>
          </a:p>
          <a:p>
            <a:pPr algn="ctr"/>
            <a:r>
              <a:rPr lang="de-DE" sz="1600" dirty="0"/>
              <a:t>07.05.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7BDB2D9-450F-F8F8-9D73-31FC526E2832}"/>
              </a:ext>
            </a:extLst>
          </p:cNvPr>
          <p:cNvSpPr txBox="1"/>
          <p:nvPr/>
        </p:nvSpPr>
        <p:spPr>
          <a:xfrm>
            <a:off x="3448384" y="4330484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5. VL</a:t>
            </a:r>
          </a:p>
          <a:p>
            <a:pPr algn="ctr"/>
            <a:r>
              <a:rPr lang="de-DE" sz="1600" dirty="0"/>
              <a:t>14.05.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F0164A1-F959-DE0C-E2E4-016BA256826F}"/>
              </a:ext>
            </a:extLst>
          </p:cNvPr>
          <p:cNvSpPr txBox="1"/>
          <p:nvPr/>
        </p:nvSpPr>
        <p:spPr>
          <a:xfrm>
            <a:off x="4189102" y="4803692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VL-frei</a:t>
            </a:r>
          </a:p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21.05.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406A45-F730-D59D-234F-0AF143596BD2}"/>
              </a:ext>
            </a:extLst>
          </p:cNvPr>
          <p:cNvSpPr txBox="1"/>
          <p:nvPr/>
        </p:nvSpPr>
        <p:spPr>
          <a:xfrm>
            <a:off x="4988673" y="4330483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6. VL</a:t>
            </a:r>
          </a:p>
          <a:p>
            <a:pPr algn="ctr"/>
            <a:r>
              <a:rPr lang="de-DE" sz="1600" dirty="0"/>
              <a:t>28.05.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BD42D8E-3025-ED8F-A3C3-9E784D1B51D1}"/>
              </a:ext>
            </a:extLst>
          </p:cNvPr>
          <p:cNvSpPr txBox="1"/>
          <p:nvPr/>
        </p:nvSpPr>
        <p:spPr>
          <a:xfrm>
            <a:off x="5713416" y="4808107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versch.</a:t>
            </a:r>
          </a:p>
          <a:p>
            <a:pPr algn="ctr"/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04.06.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47E0914-E45C-51B4-846C-FD62BF8264C4}"/>
              </a:ext>
            </a:extLst>
          </p:cNvPr>
          <p:cNvSpPr txBox="1"/>
          <p:nvPr/>
        </p:nvSpPr>
        <p:spPr>
          <a:xfrm>
            <a:off x="6534558" y="4332601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7. VL</a:t>
            </a:r>
          </a:p>
          <a:p>
            <a:pPr algn="ctr"/>
            <a:r>
              <a:rPr lang="de-DE" sz="1600" dirty="0"/>
              <a:t>10.06.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4E50034-1CA7-C68C-7635-C2B1F5BB0E37}"/>
              </a:ext>
            </a:extLst>
          </p:cNvPr>
          <p:cNvSpPr txBox="1"/>
          <p:nvPr/>
        </p:nvSpPr>
        <p:spPr>
          <a:xfrm>
            <a:off x="7305986" y="4800601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8. VL</a:t>
            </a:r>
          </a:p>
          <a:p>
            <a:pPr algn="ctr"/>
            <a:r>
              <a:rPr lang="de-DE" sz="1600" dirty="0"/>
              <a:t>11.06.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8B8E6C0-73C2-B2BB-30C7-2F942882459F}"/>
              </a:ext>
            </a:extLst>
          </p:cNvPr>
          <p:cNvSpPr txBox="1"/>
          <p:nvPr/>
        </p:nvSpPr>
        <p:spPr>
          <a:xfrm>
            <a:off x="8078406" y="4332537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9. VL</a:t>
            </a:r>
          </a:p>
          <a:p>
            <a:pPr algn="ctr"/>
            <a:r>
              <a:rPr lang="de-DE" sz="1600" dirty="0"/>
              <a:t>18.06.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ED177A4-DE18-C54C-C445-9BF99B8CF3A0}"/>
              </a:ext>
            </a:extLst>
          </p:cNvPr>
          <p:cNvSpPr txBox="1"/>
          <p:nvPr/>
        </p:nvSpPr>
        <p:spPr>
          <a:xfrm>
            <a:off x="8857049" y="4800601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10. VL</a:t>
            </a:r>
          </a:p>
          <a:p>
            <a:pPr algn="ctr"/>
            <a:r>
              <a:rPr lang="de-DE" sz="1600" dirty="0"/>
              <a:t>25.06.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6001323-500C-8A0D-CB45-A93DA38588C2}"/>
              </a:ext>
            </a:extLst>
          </p:cNvPr>
          <p:cNvSpPr txBox="1"/>
          <p:nvPr/>
        </p:nvSpPr>
        <p:spPr>
          <a:xfrm>
            <a:off x="9607884" y="4333371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11. VL</a:t>
            </a:r>
          </a:p>
          <a:p>
            <a:pPr algn="ctr"/>
            <a:r>
              <a:rPr lang="de-DE" sz="1600" dirty="0"/>
              <a:t>02.07.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2B50B07-4CDA-9CEC-AB10-69CF0F8791F9}"/>
              </a:ext>
            </a:extLst>
          </p:cNvPr>
          <p:cNvSpPr txBox="1"/>
          <p:nvPr/>
        </p:nvSpPr>
        <p:spPr>
          <a:xfrm>
            <a:off x="10379311" y="4801371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12. VL</a:t>
            </a:r>
          </a:p>
          <a:p>
            <a:pPr algn="ctr"/>
            <a:r>
              <a:rPr lang="de-DE" sz="1600" dirty="0"/>
              <a:t>09.07.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7636F21-BEC8-FB41-14B4-0CB7386A3ED2}"/>
              </a:ext>
            </a:extLst>
          </p:cNvPr>
          <p:cNvSpPr txBox="1"/>
          <p:nvPr/>
        </p:nvSpPr>
        <p:spPr>
          <a:xfrm>
            <a:off x="11151731" y="4333307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13. VL</a:t>
            </a:r>
          </a:p>
          <a:p>
            <a:pPr algn="ctr"/>
            <a:r>
              <a:rPr lang="de-DE" sz="1600" dirty="0"/>
              <a:t>16.07.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89FEAE1-0AA9-3E1E-5270-59AF8A1702D5}"/>
              </a:ext>
            </a:extLst>
          </p:cNvPr>
          <p:cNvCxnSpPr>
            <a:cxnSpLocks/>
          </p:cNvCxnSpPr>
          <p:nvPr/>
        </p:nvCxnSpPr>
        <p:spPr>
          <a:xfrm flipV="1">
            <a:off x="6446846" y="4986438"/>
            <a:ext cx="258754" cy="30555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3">
            <a:extLst>
              <a:ext uri="{FF2B5EF4-FFF2-40B4-BE49-F238E27FC236}">
                <a16:creationId xmlns:a16="http://schemas.microsoft.com/office/drawing/2014/main" id="{2A4029F8-4D46-7D60-23FC-25934961F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1" y="5762927"/>
            <a:ext cx="1423851" cy="4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2011" b="1" dirty="0"/>
              <a:t>Vorlesung</a:t>
            </a:r>
          </a:p>
        </p:txBody>
      </p:sp>
      <p:sp>
        <p:nvSpPr>
          <p:cNvPr id="50" name="Textfeld 43">
            <a:extLst>
              <a:ext uri="{FF2B5EF4-FFF2-40B4-BE49-F238E27FC236}">
                <a16:creationId xmlns:a16="http://schemas.microsoft.com/office/drawing/2014/main" id="{1DC5272C-327D-081D-DB10-01411B3F3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405" y="5762927"/>
            <a:ext cx="2316660" cy="4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2011" b="1" dirty="0"/>
              <a:t>Expertenvorträge</a:t>
            </a:r>
          </a:p>
        </p:txBody>
      </p:sp>
      <p:sp>
        <p:nvSpPr>
          <p:cNvPr id="52" name="Textfeld 43">
            <a:extLst>
              <a:ext uri="{FF2B5EF4-FFF2-40B4-BE49-F238E27FC236}">
                <a16:creationId xmlns:a16="http://schemas.microsoft.com/office/drawing/2014/main" id="{C8C76C24-FFD1-7799-B29D-40DBC5D40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3594" y="5762927"/>
            <a:ext cx="1423851" cy="4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2011" b="1" dirty="0"/>
              <a:t>Vorlesung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70E0FE15-5E40-72F8-A178-1A854247CFC6}"/>
              </a:ext>
            </a:extLst>
          </p:cNvPr>
          <p:cNvCxnSpPr>
            <a:cxnSpLocks/>
          </p:cNvCxnSpPr>
          <p:nvPr/>
        </p:nvCxnSpPr>
        <p:spPr>
          <a:xfrm>
            <a:off x="1467429" y="3396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460683EF-1E92-DD4D-6BB3-F05B9F4860D6}"/>
              </a:ext>
            </a:extLst>
          </p:cNvPr>
          <p:cNvSpPr txBox="1"/>
          <p:nvPr/>
        </p:nvSpPr>
        <p:spPr>
          <a:xfrm>
            <a:off x="1243043" y="2817669"/>
            <a:ext cx="147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23.04.</a:t>
            </a:r>
          </a:p>
          <a:p>
            <a:r>
              <a:rPr lang="de-DE" sz="1600" dirty="0"/>
              <a:t>1. Übungszettel</a:t>
            </a: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F4563AB0-3FA9-B5AC-FF46-1E8E24BFAAAA}"/>
              </a:ext>
            </a:extLst>
          </p:cNvPr>
          <p:cNvCxnSpPr>
            <a:cxnSpLocks/>
          </p:cNvCxnSpPr>
          <p:nvPr/>
        </p:nvCxnSpPr>
        <p:spPr>
          <a:xfrm>
            <a:off x="2881825" y="2424601"/>
            <a:ext cx="0" cy="1440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01F6DF1-4AB0-5DE2-89A0-DC0A951C7A3D}"/>
              </a:ext>
            </a:extLst>
          </p:cNvPr>
          <p:cNvSpPr txBox="1"/>
          <p:nvPr/>
        </p:nvSpPr>
        <p:spPr>
          <a:xfrm>
            <a:off x="1613801" y="1834587"/>
            <a:ext cx="147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06.05. Abgabe</a:t>
            </a:r>
          </a:p>
          <a:p>
            <a:pPr algn="ctr"/>
            <a:r>
              <a:rPr lang="de-DE" sz="1600" dirty="0"/>
              <a:t>1. Übungszettel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2FC32B0C-DD08-39A2-A302-A7D14A790879}"/>
              </a:ext>
            </a:extLst>
          </p:cNvPr>
          <p:cNvCxnSpPr>
            <a:cxnSpLocks/>
          </p:cNvCxnSpPr>
          <p:nvPr/>
        </p:nvCxnSpPr>
        <p:spPr>
          <a:xfrm>
            <a:off x="3010287" y="3399376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E007FDDA-598A-FD71-D904-AC2A15887B54}"/>
              </a:ext>
            </a:extLst>
          </p:cNvPr>
          <p:cNvSpPr txBox="1"/>
          <p:nvPr/>
        </p:nvSpPr>
        <p:spPr>
          <a:xfrm>
            <a:off x="2895600" y="2558354"/>
            <a:ext cx="148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07.05.</a:t>
            </a:r>
          </a:p>
          <a:p>
            <a:r>
              <a:rPr lang="de-DE" sz="1600" dirty="0"/>
              <a:t>2. Übungszettel</a:t>
            </a:r>
          </a:p>
          <a:p>
            <a:r>
              <a:rPr lang="de-DE" sz="1600" dirty="0"/>
              <a:t>Musterlösung 1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9536721-D4D5-DD09-4C55-6A972B5FFD4B}"/>
              </a:ext>
            </a:extLst>
          </p:cNvPr>
          <p:cNvCxnSpPr>
            <a:cxnSpLocks/>
          </p:cNvCxnSpPr>
          <p:nvPr/>
        </p:nvCxnSpPr>
        <p:spPr>
          <a:xfrm>
            <a:off x="5198678" y="2424601"/>
            <a:ext cx="0" cy="1440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2E4F4096-50B5-133B-854A-5D57FC569DB0}"/>
              </a:ext>
            </a:extLst>
          </p:cNvPr>
          <p:cNvSpPr txBox="1"/>
          <p:nvPr/>
        </p:nvSpPr>
        <p:spPr>
          <a:xfrm>
            <a:off x="3824410" y="1837971"/>
            <a:ext cx="147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27.05. Abgabe</a:t>
            </a:r>
          </a:p>
          <a:p>
            <a:pPr algn="ctr"/>
            <a:r>
              <a:rPr lang="de-DE" sz="1600" dirty="0"/>
              <a:t>2. Übungszettel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E69B1E6E-9BAB-DD60-1CC8-B5E16192C351}"/>
              </a:ext>
            </a:extLst>
          </p:cNvPr>
          <p:cNvCxnSpPr>
            <a:cxnSpLocks/>
          </p:cNvCxnSpPr>
          <p:nvPr/>
        </p:nvCxnSpPr>
        <p:spPr>
          <a:xfrm>
            <a:off x="5324574" y="3396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8FF02A55-51FD-C4BB-21E9-62B7B8926C7F}"/>
              </a:ext>
            </a:extLst>
          </p:cNvPr>
          <p:cNvSpPr txBox="1"/>
          <p:nvPr/>
        </p:nvSpPr>
        <p:spPr>
          <a:xfrm>
            <a:off x="5145289" y="2549569"/>
            <a:ext cx="148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28.05.</a:t>
            </a:r>
          </a:p>
          <a:p>
            <a:r>
              <a:rPr lang="de-DE" sz="1600" dirty="0"/>
              <a:t>3. Übungszettel</a:t>
            </a:r>
          </a:p>
          <a:p>
            <a:r>
              <a:rPr lang="de-DE" sz="1600" dirty="0"/>
              <a:t>Musterlösung 2</a:t>
            </a: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45881272-DD8F-F19E-CF09-94EBD6116A0D}"/>
              </a:ext>
            </a:extLst>
          </p:cNvPr>
          <p:cNvCxnSpPr>
            <a:cxnSpLocks/>
          </p:cNvCxnSpPr>
          <p:nvPr/>
        </p:nvCxnSpPr>
        <p:spPr>
          <a:xfrm>
            <a:off x="6727938" y="2424601"/>
            <a:ext cx="0" cy="1440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feld 63">
            <a:extLst>
              <a:ext uri="{FF2B5EF4-FFF2-40B4-BE49-F238E27FC236}">
                <a16:creationId xmlns:a16="http://schemas.microsoft.com/office/drawing/2014/main" id="{1B41FE03-87B0-58C4-7EF2-DD37B65DFDD4}"/>
              </a:ext>
            </a:extLst>
          </p:cNvPr>
          <p:cNvSpPr txBox="1"/>
          <p:nvPr/>
        </p:nvSpPr>
        <p:spPr>
          <a:xfrm>
            <a:off x="5365050" y="1833215"/>
            <a:ext cx="147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09.06. Abgabe</a:t>
            </a:r>
          </a:p>
          <a:p>
            <a:pPr algn="ctr"/>
            <a:r>
              <a:rPr lang="de-DE" sz="1600" dirty="0"/>
              <a:t>3. Übungszettel</a:t>
            </a:r>
          </a:p>
        </p:txBody>
      </p: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582FB4DB-0EB4-ABDD-1AB6-FE8E05DC90C7}"/>
              </a:ext>
            </a:extLst>
          </p:cNvPr>
          <p:cNvCxnSpPr>
            <a:cxnSpLocks/>
          </p:cNvCxnSpPr>
          <p:nvPr/>
        </p:nvCxnSpPr>
        <p:spPr>
          <a:xfrm>
            <a:off x="6867427" y="339878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723DF5DA-45C8-9CE1-AAB4-431133589E03}"/>
              </a:ext>
            </a:extLst>
          </p:cNvPr>
          <p:cNvSpPr txBox="1"/>
          <p:nvPr/>
        </p:nvSpPr>
        <p:spPr>
          <a:xfrm>
            <a:off x="6762385" y="2558353"/>
            <a:ext cx="2291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10.06.</a:t>
            </a:r>
          </a:p>
          <a:p>
            <a:r>
              <a:rPr lang="de-DE" sz="1600" dirty="0"/>
              <a:t>Musterlösung 3</a:t>
            </a:r>
          </a:p>
          <a:p>
            <a:r>
              <a:rPr lang="de-DE" sz="1600" dirty="0"/>
              <a:t>Beginn Praktische Übung</a:t>
            </a: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87739232-4ADC-4861-B5E1-130F9A3E948B}"/>
              </a:ext>
            </a:extLst>
          </p:cNvPr>
          <p:cNvCxnSpPr>
            <a:cxnSpLocks/>
          </p:cNvCxnSpPr>
          <p:nvPr/>
        </p:nvCxnSpPr>
        <p:spPr>
          <a:xfrm>
            <a:off x="11496000" y="3396601"/>
            <a:ext cx="0" cy="468000"/>
          </a:xfrm>
          <a:prstGeom prst="line">
            <a:avLst/>
          </a:prstGeom>
          <a:ln w="19050">
            <a:solidFill>
              <a:srgbClr val="00A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A3A1221B-2C71-66C3-3803-DA48B7FC80F7}"/>
              </a:ext>
            </a:extLst>
          </p:cNvPr>
          <p:cNvSpPr txBox="1"/>
          <p:nvPr/>
        </p:nvSpPr>
        <p:spPr>
          <a:xfrm>
            <a:off x="9737768" y="2558353"/>
            <a:ext cx="2101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16.07.</a:t>
            </a:r>
          </a:p>
          <a:p>
            <a:endParaRPr lang="de-DE" sz="1600" dirty="0"/>
          </a:p>
          <a:p>
            <a:r>
              <a:rPr lang="de-DE" sz="1600" dirty="0"/>
              <a:t>Ende Praktische Übung</a:t>
            </a:r>
          </a:p>
        </p:txBody>
      </p:sp>
      <p:sp>
        <p:nvSpPr>
          <p:cNvPr id="2" name="Textfeld 43">
            <a:extLst>
              <a:ext uri="{FF2B5EF4-FFF2-40B4-BE49-F238E27FC236}">
                <a16:creationId xmlns:a16="http://schemas.microsoft.com/office/drawing/2014/main" id="{154C9392-0FB5-AC43-B35E-06830915A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873" y="1371600"/>
            <a:ext cx="998992" cy="4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2011" b="1" dirty="0"/>
              <a:t>Übung</a:t>
            </a:r>
          </a:p>
        </p:txBody>
      </p:sp>
      <p:sp>
        <p:nvSpPr>
          <p:cNvPr id="7" name="Textfeld 43">
            <a:extLst>
              <a:ext uri="{FF2B5EF4-FFF2-40B4-BE49-F238E27FC236}">
                <a16:creationId xmlns:a16="http://schemas.microsoft.com/office/drawing/2014/main" id="{818C27FB-6257-1B66-555C-EBA0D8859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634" y="1371600"/>
            <a:ext cx="2372765" cy="4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2011" b="1" dirty="0"/>
              <a:t>Praktische Übung</a:t>
            </a:r>
          </a:p>
        </p:txBody>
      </p:sp>
    </p:spTree>
    <p:extLst>
      <p:ext uri="{BB962C8B-B14F-4D97-AF65-F5344CB8AC3E}">
        <p14:creationId xmlns:p14="http://schemas.microsoft.com/office/powerpoint/2010/main" val="392212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0E217-4FC0-3248-E2E6-8D7CDEEE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 Prompts: Das Rad stets neu erfinden?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E9DDC6-8A04-6282-1CDB-A74031891F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1">
              <a:spcBef>
                <a:spcPts val="20"/>
              </a:spcBef>
            </a:pPr>
            <a:fld id="{81D60167-4931-47E6-BA6A-407CBD079E47}" type="slidenum">
              <a:rPr lang="de-DE" spc="-10" smtClean="0"/>
              <a:pPr marL="38101">
                <a:spcBef>
                  <a:spcPts val="20"/>
                </a:spcBef>
              </a:pPr>
              <a:t>9</a:t>
            </a:fld>
            <a:r>
              <a:rPr lang="de-DE" spc="-10"/>
              <a:t> • </a:t>
            </a:r>
            <a:r>
              <a:rPr lang="de-DE" spc="-5"/>
              <a:t>Prof. </a:t>
            </a:r>
            <a:r>
              <a:rPr lang="de-DE" spc="-10"/>
              <a:t>Dr. Agnes Koschmider • Data Engineering</a:t>
            </a:r>
            <a:endParaRPr lang="de-DE" spc="-1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D38A06-1D2E-EA69-B9E6-BA7EC9DB8E6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spcBef>
                <a:spcPts val="20"/>
              </a:spcBef>
            </a:pPr>
            <a:r>
              <a:rPr lang="de-DE" spc="-10"/>
              <a:t>© Universität</a:t>
            </a:r>
            <a:r>
              <a:rPr lang="de-DE" spc="-65"/>
              <a:t> </a:t>
            </a:r>
            <a:r>
              <a:rPr lang="de-DE" spc="-10"/>
              <a:t>Bayreuth</a:t>
            </a:r>
            <a:endParaRPr lang="de-DE" spc="-10" dirty="0"/>
          </a:p>
        </p:txBody>
      </p:sp>
      <p:pic>
        <p:nvPicPr>
          <p:cNvPr id="7" name="Grafik 6" descr="Ein Bild, das Text, Screenshot, Schrift, Software enthält.">
            <a:extLst>
              <a:ext uri="{FF2B5EF4-FFF2-40B4-BE49-F238E27FC236}">
                <a16:creationId xmlns:a16="http://schemas.microsoft.com/office/drawing/2014/main" id="{D9711CCD-CCB2-EBB3-0782-6FC618057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11974" r="37315" b="-1"/>
          <a:stretch/>
        </p:blipFill>
        <p:spPr>
          <a:xfrm>
            <a:off x="3352800" y="1302000"/>
            <a:ext cx="3342037" cy="5040000"/>
          </a:xfrm>
          <a:prstGeom prst="rect">
            <a:avLst/>
          </a:prstGeom>
        </p:spPr>
      </p:pic>
      <p:pic>
        <p:nvPicPr>
          <p:cNvPr id="9" name="Grafik 8" descr="Ein Bild, das Text, Screenshot, Schrift, Software enthält.">
            <a:extLst>
              <a:ext uri="{FF2B5EF4-FFF2-40B4-BE49-F238E27FC236}">
                <a16:creationId xmlns:a16="http://schemas.microsoft.com/office/drawing/2014/main" id="{66751D11-707F-3759-6FCF-BC61D689A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5" t="11974" r="1556" b="-1"/>
          <a:stretch/>
        </p:blipFill>
        <p:spPr>
          <a:xfrm>
            <a:off x="6858000" y="1302335"/>
            <a:ext cx="197094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5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3239</Words>
  <Application>Microsoft Office PowerPoint</Application>
  <PresentationFormat>Breitbild</PresentationFormat>
  <Paragraphs>737</Paragraphs>
  <Slides>85</Slides>
  <Notes>53</Notes>
  <HiddenSlides>32</HiddenSlides>
  <MMClips>3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85</vt:i4>
      </vt:variant>
    </vt:vector>
  </HeadingPairs>
  <TitlesOfParts>
    <vt:vector size="95" baseType="lpstr">
      <vt:lpstr>Aptos Narrow</vt:lpstr>
      <vt:lpstr>Arial</vt:lpstr>
      <vt:lpstr>Calibri</vt:lpstr>
      <vt:lpstr>Lexend Deca</vt:lpstr>
      <vt:lpstr>Soehne</vt:lpstr>
      <vt:lpstr>Söhne</vt:lpstr>
      <vt:lpstr>Trebuchet MS</vt:lpstr>
      <vt:lpstr>Trebuchet MS (Überschriften)</vt:lpstr>
      <vt:lpstr>Wingdings</vt:lpstr>
      <vt:lpstr>Office Theme</vt:lpstr>
      <vt:lpstr>Generative KI</vt:lpstr>
      <vt:lpstr>PowerPoint-Präsentation</vt:lpstr>
      <vt:lpstr>PowerPoint-Präsentation</vt:lpstr>
      <vt:lpstr>Organisatorisches</vt:lpstr>
      <vt:lpstr>Anwendungen bauen mit LangChain</vt:lpstr>
      <vt:lpstr>Motivation</vt:lpstr>
      <vt:lpstr>Prinzipien des Prompt Engineerings</vt:lpstr>
      <vt:lpstr>Prompt Strategien</vt:lpstr>
      <vt:lpstr>Komplexe Prompts: Das Rad stets neu erfinden?</vt:lpstr>
      <vt:lpstr>Vorstellung LangChain</vt:lpstr>
      <vt:lpstr>LangChain: Einführung</vt:lpstr>
      <vt:lpstr>LangChain: Einführung</vt:lpstr>
      <vt:lpstr>LangChain: Components</vt:lpstr>
      <vt:lpstr>Prompt Templates</vt:lpstr>
      <vt:lpstr>LangChain: Prompt Templates</vt:lpstr>
      <vt:lpstr>Models</vt:lpstr>
      <vt:lpstr>Indexes / Document Loader</vt:lpstr>
      <vt:lpstr>LangChain: Indexes / Document Loader</vt:lpstr>
      <vt:lpstr>LangChain: Indexes / Document Loader</vt:lpstr>
      <vt:lpstr>LangChain: Indexes / Text Splitter</vt:lpstr>
      <vt:lpstr>LangChain: Indexes / Text Splitter</vt:lpstr>
      <vt:lpstr>Chains</vt:lpstr>
      <vt:lpstr>LangChain: Chains / Chain Definition</vt:lpstr>
      <vt:lpstr>LangChain: Chains / LLMChain</vt:lpstr>
      <vt:lpstr>LangChain: Chains / LLMChain</vt:lpstr>
      <vt:lpstr>LangChain: Chains / SimpleSequentialChain</vt:lpstr>
      <vt:lpstr>LangChain: Chains / SimpleSequentialChain</vt:lpstr>
      <vt:lpstr>LangChain: Chains / SequentialChain</vt:lpstr>
      <vt:lpstr>LangChain: Chains / SequentialChain</vt:lpstr>
      <vt:lpstr>LangChain: Chains / SequentialChain</vt:lpstr>
      <vt:lpstr>LangChain: Chains / RouterChain</vt:lpstr>
      <vt:lpstr>LangChain - Anwendungsbeispiele</vt:lpstr>
      <vt:lpstr>Memory</vt:lpstr>
      <vt:lpstr>PowerPoint-Präsentation</vt:lpstr>
      <vt:lpstr>LangChain – Memory – ConversationBufferMemory</vt:lpstr>
      <vt:lpstr>LangChain – Memory – ConversationBufferWindowMemory</vt:lpstr>
      <vt:lpstr>LangChain – Memory – ConversationTokenBufferMemory</vt:lpstr>
      <vt:lpstr>LangChain – Memory – ConversationSummaryMemory</vt:lpstr>
      <vt:lpstr>Agents</vt:lpstr>
      <vt:lpstr>Beispielhafte Anwendung LangChain</vt:lpstr>
      <vt:lpstr>Anwendungsgebiete Generativer KI</vt:lpstr>
      <vt:lpstr>Einleitung</vt:lpstr>
      <vt:lpstr>Nicht alles ist Gold, was glänzt</vt:lpstr>
      <vt:lpstr>Arten von KI</vt:lpstr>
      <vt:lpstr>Generative AI geht über die Erstellung von Text hinaus. Neue Produkte erweitern die Möglichkeiten stetig</vt:lpstr>
      <vt:lpstr>There‘s an AI for that ! www.theresanaiforthat.com</vt:lpstr>
      <vt:lpstr>There‘s an AI for that ! www.theresanaiforthat.com</vt:lpstr>
      <vt:lpstr>Weitere LLMs</vt:lpstr>
      <vt:lpstr>perplexity.ai – freies LLM auf Basis von GPT-3.5</vt:lpstr>
      <vt:lpstr>ChatGPT-4.0: Weitere Features</vt:lpstr>
      <vt:lpstr>Wie werden Nicht-Texte verstanden?</vt:lpstr>
      <vt:lpstr>PowerPoint-Präsentation</vt:lpstr>
      <vt:lpstr>PowerPoint-Präsentation</vt:lpstr>
      <vt:lpstr>Text to Image Image to Text</vt:lpstr>
      <vt:lpstr>Abbildungen erstellen mit MidJourney</vt:lpstr>
      <vt:lpstr>Abbildungen erstellen mit MidJourney</vt:lpstr>
      <vt:lpstr>Abbildungen erstellen mit MidJourney</vt:lpstr>
      <vt:lpstr>Text to Image</vt:lpstr>
      <vt:lpstr>Image to Text</vt:lpstr>
      <vt:lpstr>Video</vt:lpstr>
      <vt:lpstr>OpenAI: Sora</vt:lpstr>
      <vt:lpstr>Text to Video mittels MidJourney</vt:lpstr>
      <vt:lpstr>Präsentationen halten (lassen) mit Synthesia</vt:lpstr>
      <vt:lpstr>Präsentationen halten (lassen) mit Synthesia</vt:lpstr>
      <vt:lpstr>Präsentationen halten (lassen) mit Synthesia</vt:lpstr>
      <vt:lpstr>Coding Assistance</vt:lpstr>
      <vt:lpstr>Coding: Frag‘ ein LLM</vt:lpstr>
      <vt:lpstr>Programmieren mit phind.com</vt:lpstr>
      <vt:lpstr>Programmieren mit phind.com</vt:lpstr>
      <vt:lpstr>GitHub CoPilot: Integrierter Coding Assistant</vt:lpstr>
      <vt:lpstr>Scientific Papers</vt:lpstr>
      <vt:lpstr>Paper lesen mit www.pdf.ai</vt:lpstr>
      <vt:lpstr>Paper lesen mit www.pdf.ai</vt:lpstr>
      <vt:lpstr>Paper lesen mit ChatPDF</vt:lpstr>
      <vt:lpstr>Paper lesen mit ChatPDF</vt:lpstr>
      <vt:lpstr>consensus.app</vt:lpstr>
      <vt:lpstr>Presentations</vt:lpstr>
      <vt:lpstr>Powerpoint-Präsentation erstellen mit Copilot</vt:lpstr>
      <vt:lpstr>Powerpoint-Präsentation erstellen mit Copilot</vt:lpstr>
      <vt:lpstr>Audio / Music</vt:lpstr>
      <vt:lpstr>Speech / Text</vt:lpstr>
      <vt:lpstr>Multimodal Robotics</vt:lpstr>
      <vt:lpstr>PowerPoint-Präsentation</vt:lpstr>
      <vt:lpstr>PowerPoint-Präsentation</vt:lpstr>
      <vt:lpstr>Organisation: Termine Vorlesung &amp; Übung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SS 2019</dc:title>
  <dc:creator>Vadim Rägo</dc:creator>
  <cp:lastModifiedBy>Zisgen, Yorck</cp:lastModifiedBy>
  <cp:revision>118</cp:revision>
  <dcterms:created xsi:type="dcterms:W3CDTF">2023-01-03T15:27:45Z</dcterms:created>
  <dcterms:modified xsi:type="dcterms:W3CDTF">2024-08-26T16:38:18Z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2023-01-03T00:00:00Z</vt:filetime>
  </property>
</Properties>
</file>